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Book Antiqua"/>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0" roundtripDataSignature="AMtx7mhKojr5ArAtVTKZjLvArujQNvHj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BookAntiqua-bold.fntdata"/><Relationship Id="rId16" Type="http://schemas.openxmlformats.org/officeDocument/2006/relationships/font" Target="fonts/BookAntiqua-regular.fntdata"/><Relationship Id="rId5" Type="http://schemas.openxmlformats.org/officeDocument/2006/relationships/notesMaster" Target="notesMasters/notesMaster1.xml"/><Relationship Id="rId19" Type="http://schemas.openxmlformats.org/officeDocument/2006/relationships/font" Target="fonts/BookAntiqua-boldItalic.fntdata"/><Relationship Id="rId6" Type="http://schemas.openxmlformats.org/officeDocument/2006/relationships/slide" Target="slides/slide1.xml"/><Relationship Id="rId18" Type="http://schemas.openxmlformats.org/officeDocument/2006/relationships/font" Target="fonts/BookAntiqu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5ba6f8052a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15ba6f8052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671843cf9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1671843cf9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671843cf92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1671843cf92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671843cf92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1671843cf92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671843cf92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1671843cf92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grpSp>
        <p:nvGrpSpPr>
          <p:cNvPr id="88" name="Google Shape;88;p1"/>
          <p:cNvGrpSpPr/>
          <p:nvPr/>
        </p:nvGrpSpPr>
        <p:grpSpPr>
          <a:xfrm>
            <a:off x="-8833" y="5024321"/>
            <a:ext cx="12200833" cy="1833680"/>
            <a:chOff x="0" y="4915947"/>
            <a:chExt cx="12192000" cy="1942054"/>
          </a:xfrm>
        </p:grpSpPr>
        <p:sp>
          <p:nvSpPr>
            <p:cNvPr id="89" name="Google Shape;89;p1"/>
            <p:cNvSpPr/>
            <p:nvPr/>
          </p:nvSpPr>
          <p:spPr>
            <a:xfrm>
              <a:off x="0" y="4915947"/>
              <a:ext cx="12192000" cy="1942054"/>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pic>
          <p:nvPicPr>
            <p:cNvPr id="90" name="Google Shape;90;p1"/>
            <p:cNvPicPr preferRelativeResize="0"/>
            <p:nvPr/>
          </p:nvPicPr>
          <p:blipFill rotWithShape="1">
            <a:blip r:embed="rId4">
              <a:alphaModFix/>
            </a:blip>
            <a:srcRect b="32033" l="0" r="0" t="31528"/>
            <a:stretch/>
          </p:blipFill>
          <p:spPr>
            <a:xfrm>
              <a:off x="10248900" y="4915947"/>
              <a:ext cx="1943100" cy="1819780"/>
            </a:xfrm>
            <a:prstGeom prst="rect">
              <a:avLst/>
            </a:prstGeom>
            <a:noFill/>
            <a:ln>
              <a:noFill/>
            </a:ln>
          </p:spPr>
        </p:pic>
      </p:grpSp>
      <p:sp>
        <p:nvSpPr>
          <p:cNvPr id="91" name="Google Shape;91;p1"/>
          <p:cNvSpPr/>
          <p:nvPr/>
        </p:nvSpPr>
        <p:spPr>
          <a:xfrm>
            <a:off x="0" y="3190640"/>
            <a:ext cx="12200832" cy="183368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92" name="Google Shape;92;p1"/>
          <p:cNvSpPr txBox="1"/>
          <p:nvPr/>
        </p:nvSpPr>
        <p:spPr>
          <a:xfrm>
            <a:off x="583046" y="3784325"/>
            <a:ext cx="93777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accent2"/>
                </a:solidFill>
                <a:latin typeface="Book Antiqua"/>
                <a:ea typeface="Book Antiqua"/>
                <a:cs typeface="Book Antiqua"/>
                <a:sym typeface="Book Antiqua"/>
              </a:rPr>
              <a:t>Industry Overview - </a:t>
            </a:r>
            <a:r>
              <a:rPr lang="en-US" sz="3000">
                <a:solidFill>
                  <a:schemeClr val="accent2"/>
                </a:solidFill>
                <a:latin typeface="Book Antiqua"/>
                <a:ea typeface="Book Antiqua"/>
                <a:cs typeface="Book Antiqua"/>
                <a:sym typeface="Book Antiqua"/>
              </a:rPr>
              <a:t>Technology Industry</a:t>
            </a:r>
            <a:endParaRPr b="0" i="0" sz="3000" u="none" cap="none" strike="noStrike">
              <a:solidFill>
                <a:schemeClr val="accent2"/>
              </a:solidFill>
              <a:latin typeface="Book Antiqua"/>
              <a:ea typeface="Book Antiqua"/>
              <a:cs typeface="Book Antiqua"/>
              <a:sym typeface="Book Antiqua"/>
            </a:endParaRPr>
          </a:p>
        </p:txBody>
      </p:sp>
      <p:sp>
        <p:nvSpPr>
          <p:cNvPr id="93" name="Google Shape;93;p1"/>
          <p:cNvSpPr txBox="1"/>
          <p:nvPr/>
        </p:nvSpPr>
        <p:spPr>
          <a:xfrm>
            <a:off x="1411853" y="5248662"/>
            <a:ext cx="229574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Fall 2022</a:t>
            </a:r>
            <a:endParaRPr b="0" i="0" sz="1400" u="none" cap="none" strike="noStrike">
              <a:solidFill>
                <a:srgbClr val="000000"/>
              </a:solidFill>
              <a:latin typeface="Arial"/>
              <a:ea typeface="Arial"/>
              <a:cs typeface="Arial"/>
              <a:sym typeface="Arial"/>
            </a:endParaRPr>
          </a:p>
        </p:txBody>
      </p:sp>
      <p:sp>
        <p:nvSpPr>
          <p:cNvPr id="94" name="Google Shape;9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5ba6f8052a_0_2"/>
          <p:cNvSpPr/>
          <p:nvPr/>
        </p:nvSpPr>
        <p:spPr>
          <a:xfrm>
            <a:off x="0" y="-16475"/>
            <a:ext cx="12200700" cy="4398900"/>
          </a:xfrm>
          <a:prstGeom prst="rect">
            <a:avLst/>
          </a:prstGeom>
          <a:solidFill>
            <a:schemeClr val="dk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7" name="Google Shape;207;g15ba6f8052a_0_2"/>
          <p:cNvPicPr preferRelativeResize="0"/>
          <p:nvPr/>
        </p:nvPicPr>
        <p:blipFill rotWithShape="1">
          <a:blip r:embed="rId3">
            <a:alphaModFix/>
          </a:blip>
          <a:srcRect b="32033" l="0" r="0" t="31527"/>
          <a:stretch/>
        </p:blipFill>
        <p:spPr>
          <a:xfrm>
            <a:off x="0" y="0"/>
            <a:ext cx="3352801" cy="3245385"/>
          </a:xfrm>
          <a:prstGeom prst="rect">
            <a:avLst/>
          </a:prstGeom>
          <a:noFill/>
          <a:ln>
            <a:noFill/>
          </a:ln>
        </p:spPr>
      </p:pic>
      <p:sp>
        <p:nvSpPr>
          <p:cNvPr id="208" name="Google Shape;208;g15ba6f8052a_0_2"/>
          <p:cNvSpPr/>
          <p:nvPr/>
        </p:nvSpPr>
        <p:spPr>
          <a:xfrm>
            <a:off x="0" y="4382530"/>
            <a:ext cx="12200700" cy="2475600"/>
          </a:xfrm>
          <a:prstGeom prst="rect">
            <a:avLst/>
          </a:prstGeom>
          <a:solidFill>
            <a:srgbClr val="FF990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9" name="Google Shape;209;g15ba6f8052a_0_2"/>
          <p:cNvSpPr txBox="1"/>
          <p:nvPr/>
        </p:nvSpPr>
        <p:spPr>
          <a:xfrm>
            <a:off x="304772" y="5250873"/>
            <a:ext cx="2743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Ethan White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ethanwhite</a:t>
            </a:r>
            <a:r>
              <a:rPr b="0" i="0" lang="en-US" sz="1400" u="none" cap="none" strike="noStrike">
                <a:solidFill>
                  <a:srgbClr val="000000"/>
                </a:solidFill>
                <a:latin typeface="Book Antiqua"/>
                <a:ea typeface="Book Antiqua"/>
                <a:cs typeface="Book Antiqua"/>
                <a:sym typeface="Book Antiqua"/>
              </a:rPr>
              <a:t>@brandeis.edu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ook Antiqua"/>
                <a:ea typeface="Book Antiqua"/>
                <a:cs typeface="Book Antiqua"/>
                <a:sym typeface="Book Antiqua"/>
              </a:rPr>
              <a:t>Head Analyst</a:t>
            </a:r>
            <a:endParaRPr b="0" i="0" sz="1400" u="none" cap="none" strike="noStrike">
              <a:solidFill>
                <a:srgbClr val="000000"/>
              </a:solidFill>
              <a:latin typeface="Arial"/>
              <a:ea typeface="Arial"/>
              <a:cs typeface="Arial"/>
              <a:sym typeface="Arial"/>
            </a:endParaRPr>
          </a:p>
        </p:txBody>
      </p:sp>
      <p:sp>
        <p:nvSpPr>
          <p:cNvPr id="210" name="Google Shape;210;g15ba6f8052a_0_2"/>
          <p:cNvSpPr txBox="1"/>
          <p:nvPr/>
        </p:nvSpPr>
        <p:spPr>
          <a:xfrm>
            <a:off x="3226860" y="5250873"/>
            <a:ext cx="2743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Max Wice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ook Antiqua"/>
                <a:ea typeface="Book Antiqua"/>
                <a:cs typeface="Book Antiqua"/>
                <a:sym typeface="Book Antiqua"/>
              </a:rPr>
              <a:t>Analyst</a:t>
            </a:r>
            <a:endParaRPr b="0" i="0" sz="1400" u="none" cap="none" strike="noStrike">
              <a:solidFill>
                <a:srgbClr val="000000"/>
              </a:solidFill>
              <a:latin typeface="Arial"/>
              <a:ea typeface="Arial"/>
              <a:cs typeface="Arial"/>
              <a:sym typeface="Arial"/>
            </a:endParaRPr>
          </a:p>
        </p:txBody>
      </p:sp>
      <p:sp>
        <p:nvSpPr>
          <p:cNvPr id="211" name="Google Shape;211;g15ba6f8052a_0_2"/>
          <p:cNvSpPr txBox="1"/>
          <p:nvPr/>
        </p:nvSpPr>
        <p:spPr>
          <a:xfrm>
            <a:off x="8937898" y="5250873"/>
            <a:ext cx="2743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Sam Dienstag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Book Antiqua"/>
                <a:ea typeface="Book Antiqua"/>
                <a:cs typeface="Book Antiqua"/>
                <a:sym typeface="Book Antiqua"/>
              </a:rPr>
              <a:t>Analyst</a:t>
            </a:r>
            <a:endParaRPr b="0" i="0" sz="1400" u="none" cap="none" strike="noStrike">
              <a:solidFill>
                <a:srgbClr val="000000"/>
              </a:solidFill>
              <a:latin typeface="Arial"/>
              <a:ea typeface="Arial"/>
              <a:cs typeface="Arial"/>
              <a:sym typeface="Arial"/>
            </a:endParaRPr>
          </a:p>
        </p:txBody>
      </p:sp>
      <p:sp>
        <p:nvSpPr>
          <p:cNvPr id="212" name="Google Shape;212;g15ba6f8052a_0_2"/>
          <p:cNvSpPr txBox="1"/>
          <p:nvPr/>
        </p:nvSpPr>
        <p:spPr>
          <a:xfrm>
            <a:off x="3352800" y="304312"/>
            <a:ext cx="8077200" cy="340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FF9900"/>
                </a:solidFill>
                <a:latin typeface="Book Antiqua"/>
                <a:ea typeface="Book Antiqua"/>
                <a:cs typeface="Book Antiqua"/>
                <a:sym typeface="Book Antiqua"/>
              </a:rPr>
              <a:t>About Brandeis Investment Club</a:t>
            </a:r>
            <a:endParaRPr b="0" i="1" sz="2000" u="none" cap="none" strike="noStrike">
              <a:solidFill>
                <a:srgbClr val="FF9900"/>
              </a:solidFill>
              <a:latin typeface="Book Antiqua"/>
              <a:ea typeface="Book Antiqua"/>
              <a:cs typeface="Book Antiqua"/>
              <a:sym typeface="Book Antiqua"/>
            </a:endParaRPr>
          </a:p>
          <a:p>
            <a:pPr indent="0" lvl="0" marL="0" marR="0" rtl="0" algn="just">
              <a:lnSpc>
                <a:spcPct val="100000"/>
              </a:lnSpc>
              <a:spcBef>
                <a:spcPts val="400"/>
              </a:spcBef>
              <a:spcAft>
                <a:spcPts val="0"/>
              </a:spcAft>
              <a:buClr>
                <a:srgbClr val="000000"/>
              </a:buClr>
              <a:buSzPts val="1600"/>
              <a:buFont typeface="Arial"/>
              <a:buNone/>
            </a:pPr>
            <a:r>
              <a:rPr b="0" i="0" lang="en-US" sz="1600" u="none" cap="none" strike="noStrike">
                <a:solidFill>
                  <a:srgbClr val="FF9900"/>
                </a:solidFill>
                <a:latin typeface="Book Antiqua"/>
                <a:ea typeface="Book Antiqua"/>
                <a:cs typeface="Book Antiqua"/>
                <a:sym typeface="Book Antiqua"/>
              </a:rPr>
              <a:t>Founded in 1998, the Brandeis Investment Club was established to provide the highest quality undergraduate investing experience for students interested in pursuing careers in finance. We provide our members with the opportunity to learn finance “hands on” through the collaborative management of a real portfolio. Through our coveted New Analyst Training Program, we provide our newest members with the ability to invest using the basic technical valuation methods of fundamental analysis. Over the course of several years, our analysts have the opportunity to invest in real time using a process developed in conjunction with industry experts with a portion allocated to us by the university’s endowment. We also provide career-oriented training which enables our members to be placed in highly competitive entry-level jobs in finance. In collaboration with industry professionals, Brandeis faculty, and our club members, we are continuing to build an incredible organization, fully devoted to its members’ success.</a:t>
            </a:r>
            <a:endParaRPr b="0" i="0" sz="1400" u="none" cap="none" strike="noStrike">
              <a:solidFill>
                <a:srgbClr val="000000"/>
              </a:solidFill>
              <a:latin typeface="Arial"/>
              <a:ea typeface="Arial"/>
              <a:cs typeface="Arial"/>
              <a:sym typeface="Arial"/>
            </a:endParaRPr>
          </a:p>
        </p:txBody>
      </p:sp>
      <p:sp>
        <p:nvSpPr>
          <p:cNvPr id="213" name="Google Shape;213;g15ba6f8052a_0_2"/>
          <p:cNvSpPr txBox="1"/>
          <p:nvPr/>
        </p:nvSpPr>
        <p:spPr>
          <a:xfrm>
            <a:off x="6019798" y="5250883"/>
            <a:ext cx="2743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latin typeface="Book Antiqua"/>
                <a:ea typeface="Book Antiqua"/>
                <a:cs typeface="Book Antiqua"/>
                <a:sym typeface="Book Antiqua"/>
              </a:rPr>
              <a:t>Sohun Sanka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Book Antiqua"/>
                <a:ea typeface="Book Antiqua"/>
                <a:cs typeface="Book Antiqua"/>
                <a:sym typeface="Book Antiqua"/>
              </a:rPr>
              <a:t>Analyst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cxnSp>
        <p:nvCxnSpPr>
          <p:cNvPr id="99" name="Google Shape;99;g1671843cf92_0_0"/>
          <p:cNvCxnSpPr/>
          <p:nvPr/>
        </p:nvCxnSpPr>
        <p:spPr>
          <a:xfrm>
            <a:off x="1137037" y="6115130"/>
            <a:ext cx="10664400" cy="0"/>
          </a:xfrm>
          <a:prstGeom prst="straightConnector1">
            <a:avLst/>
          </a:prstGeom>
          <a:noFill/>
          <a:ln cap="flat" cmpd="sng" w="15875">
            <a:solidFill>
              <a:srgbClr val="FF9900"/>
            </a:solidFill>
            <a:prstDash val="solid"/>
            <a:miter lim="800000"/>
            <a:headEnd len="sm" w="sm" type="none"/>
            <a:tailEnd len="sm" w="sm" type="none"/>
          </a:ln>
        </p:spPr>
      </p:cxnSp>
      <p:sp>
        <p:nvSpPr>
          <p:cNvPr id="100" name="Google Shape;100;g1671843cf92_0_0"/>
          <p:cNvSpPr txBox="1"/>
          <p:nvPr/>
        </p:nvSpPr>
        <p:spPr>
          <a:xfrm>
            <a:off x="11649813" y="6115130"/>
            <a:ext cx="27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Book Antiqua"/>
                <a:ea typeface="Book Antiqua"/>
                <a:cs typeface="Book Antiqua"/>
                <a:sym typeface="Book Antiqua"/>
              </a:rPr>
              <a:t>‹#›</a:t>
            </a:fld>
            <a:endParaRPr b="0" i="0" sz="1400" u="none" cap="none" strike="noStrike">
              <a:solidFill>
                <a:schemeClr val="dk1"/>
              </a:solidFill>
              <a:latin typeface="Book Antiqua"/>
              <a:ea typeface="Book Antiqua"/>
              <a:cs typeface="Book Antiqua"/>
              <a:sym typeface="Book Antiqua"/>
            </a:endParaRPr>
          </a:p>
        </p:txBody>
      </p:sp>
      <p:sp>
        <p:nvSpPr>
          <p:cNvPr id="101" name="Google Shape;101;g1671843cf92_0_0"/>
          <p:cNvSpPr/>
          <p:nvPr/>
        </p:nvSpPr>
        <p:spPr>
          <a:xfrm>
            <a:off x="328613" y="103370"/>
            <a:ext cx="11472900" cy="6681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02" name="Google Shape;102;g1671843cf92_0_0"/>
          <p:cNvSpPr txBox="1"/>
          <p:nvPr/>
        </p:nvSpPr>
        <p:spPr>
          <a:xfrm>
            <a:off x="390525" y="132639"/>
            <a:ext cx="446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Executive Summary</a:t>
            </a:r>
            <a:endParaRPr b="0" i="0" sz="1400" u="none" cap="none" strike="noStrike">
              <a:solidFill>
                <a:srgbClr val="000000"/>
              </a:solidFill>
              <a:latin typeface="Arial"/>
              <a:ea typeface="Arial"/>
              <a:cs typeface="Arial"/>
              <a:sym typeface="Arial"/>
            </a:endParaRPr>
          </a:p>
        </p:txBody>
      </p:sp>
      <p:pic>
        <p:nvPicPr>
          <p:cNvPr id="103" name="Google Shape;103;g1671843cf92_0_0"/>
          <p:cNvPicPr preferRelativeResize="0"/>
          <p:nvPr/>
        </p:nvPicPr>
        <p:blipFill rotWithShape="1">
          <a:blip r:embed="rId3">
            <a:alphaModFix/>
          </a:blip>
          <a:srcRect b="34286" l="28875" r="29475" t="51683"/>
          <a:stretch/>
        </p:blipFill>
        <p:spPr>
          <a:xfrm>
            <a:off x="328613" y="5879750"/>
            <a:ext cx="587848" cy="543158"/>
          </a:xfrm>
          <a:prstGeom prst="rect">
            <a:avLst/>
          </a:prstGeom>
          <a:noFill/>
          <a:ln>
            <a:noFill/>
          </a:ln>
        </p:spPr>
      </p:pic>
      <p:sp>
        <p:nvSpPr>
          <p:cNvPr id="104" name="Google Shape;104;g1671843cf92_0_0"/>
          <p:cNvSpPr txBox="1"/>
          <p:nvPr/>
        </p:nvSpPr>
        <p:spPr>
          <a:xfrm>
            <a:off x="328625" y="1240396"/>
            <a:ext cx="11472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05" name="Google Shape;105;g1671843cf92_0_0"/>
          <p:cNvSpPr txBox="1"/>
          <p:nvPr/>
        </p:nvSpPr>
        <p:spPr>
          <a:xfrm>
            <a:off x="654675" y="1116825"/>
            <a:ext cx="105330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Book Antiqua"/>
                <a:ea typeface="Book Antiqua"/>
                <a:cs typeface="Book Antiqua"/>
                <a:sym typeface="Book Antiqua"/>
              </a:rPr>
              <a:t>Industry Definition: </a:t>
            </a:r>
            <a:r>
              <a:rPr lang="en-US">
                <a:solidFill>
                  <a:schemeClr val="dk1"/>
                </a:solidFill>
                <a:latin typeface="Book Antiqua"/>
                <a:ea typeface="Book Antiqua"/>
                <a:cs typeface="Book Antiqua"/>
                <a:sym typeface="Book Antiqua"/>
              </a:rPr>
              <a:t>The technology sector is the category of companies relating to the research and development, as well as the distribution of goods and services that are technologically powered. The sector contains businesses that manufacture electronics, build software and hardware, and companies that offer services related to information technology. </a:t>
            </a:r>
            <a:endParaRPr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Book Antiqua"/>
                <a:ea typeface="Book Antiqua"/>
                <a:cs typeface="Book Antiqua"/>
                <a:sym typeface="Book Antiqua"/>
              </a:rPr>
              <a:t>Our Segments</a:t>
            </a:r>
            <a:r>
              <a:rPr b="0" i="0" lang="en-US" sz="1400" u="none" cap="none" strike="noStrike">
                <a:solidFill>
                  <a:schemeClr val="dk1"/>
                </a:solidFill>
                <a:latin typeface="Book Antiqua"/>
                <a:ea typeface="Book Antiqua"/>
                <a:cs typeface="Book Antiqua"/>
                <a:sym typeface="Book Antiqua"/>
              </a:rPr>
              <a:t>: </a:t>
            </a:r>
            <a:endParaRPr b="0" i="0" sz="1400" u="none" cap="none" strike="noStrike">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Software and Services</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Technology Hardware and Equipment</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Semiconductors and Semiconductor Equipment</a:t>
            </a:r>
            <a:endParaRPr b="0" i="0" sz="1400" u="none" cap="none" strike="noStrike">
              <a:solidFill>
                <a:schemeClr val="dk1"/>
              </a:solidFill>
              <a:latin typeface="Book Antiqua"/>
              <a:ea typeface="Book Antiqua"/>
              <a:cs typeface="Book Antiqua"/>
              <a:sym typeface="Book Antiqua"/>
            </a:endParaRPr>
          </a:p>
        </p:txBody>
      </p:sp>
      <p:sp>
        <p:nvSpPr>
          <p:cNvPr id="106" name="Google Shape;106;g1671843cf92_0_0"/>
          <p:cNvSpPr/>
          <p:nvPr/>
        </p:nvSpPr>
        <p:spPr>
          <a:xfrm>
            <a:off x="5828393" y="2976997"/>
            <a:ext cx="4926900" cy="3078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07" name="Google Shape;107;g1671843cf92_0_0"/>
          <p:cNvSpPr txBox="1"/>
          <p:nvPr/>
        </p:nvSpPr>
        <p:spPr>
          <a:xfrm>
            <a:off x="6722775" y="2977002"/>
            <a:ext cx="4464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1400" u="none" cap="none" strike="noStrike">
                <a:solidFill>
                  <a:srgbClr val="FF9900"/>
                </a:solidFill>
                <a:latin typeface="Book Antiqua"/>
                <a:ea typeface="Book Antiqua"/>
                <a:cs typeface="Book Antiqua"/>
                <a:sym typeface="Book Antiqua"/>
              </a:rPr>
              <a:t>S&amp;P 500 </a:t>
            </a:r>
            <a:r>
              <a:rPr lang="en-US">
                <a:solidFill>
                  <a:srgbClr val="FF9900"/>
                </a:solidFill>
                <a:latin typeface="Book Antiqua"/>
                <a:ea typeface="Book Antiqua"/>
                <a:cs typeface="Book Antiqua"/>
                <a:sym typeface="Book Antiqua"/>
              </a:rPr>
              <a:t>Technology</a:t>
            </a:r>
            <a:r>
              <a:rPr b="0" i="0" lang="en-US" sz="1400" u="none" cap="none" strike="noStrike">
                <a:solidFill>
                  <a:srgbClr val="FF9900"/>
                </a:solidFill>
                <a:latin typeface="Book Antiqua"/>
                <a:ea typeface="Book Antiqua"/>
                <a:cs typeface="Book Antiqua"/>
                <a:sym typeface="Book Antiqua"/>
              </a:rPr>
              <a:t> Services industry</a:t>
            </a:r>
            <a:endParaRPr b="0" i="0" sz="1400" u="none" cap="none" strike="noStrike">
              <a:solidFill>
                <a:srgbClr val="000000"/>
              </a:solidFill>
              <a:latin typeface="Arial"/>
              <a:ea typeface="Arial"/>
              <a:cs typeface="Arial"/>
              <a:sym typeface="Arial"/>
            </a:endParaRPr>
          </a:p>
        </p:txBody>
      </p:sp>
      <p:pic>
        <p:nvPicPr>
          <p:cNvPr id="108" name="Google Shape;108;g1671843cf92_0_0"/>
          <p:cNvPicPr preferRelativeResize="0"/>
          <p:nvPr/>
        </p:nvPicPr>
        <p:blipFill>
          <a:blip r:embed="rId4">
            <a:alphaModFix/>
          </a:blip>
          <a:stretch>
            <a:fillRect/>
          </a:stretch>
        </p:blipFill>
        <p:spPr>
          <a:xfrm>
            <a:off x="5306848" y="3305163"/>
            <a:ext cx="5970001" cy="253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cxnSp>
        <p:nvCxnSpPr>
          <p:cNvPr id="113" name="Google Shape;113;g1671843cf92_0_88"/>
          <p:cNvCxnSpPr/>
          <p:nvPr/>
        </p:nvCxnSpPr>
        <p:spPr>
          <a:xfrm>
            <a:off x="1137037" y="6115130"/>
            <a:ext cx="10664400" cy="0"/>
          </a:xfrm>
          <a:prstGeom prst="straightConnector1">
            <a:avLst/>
          </a:prstGeom>
          <a:noFill/>
          <a:ln cap="flat" cmpd="sng" w="15875">
            <a:solidFill>
              <a:srgbClr val="FF9900"/>
            </a:solidFill>
            <a:prstDash val="solid"/>
            <a:miter lim="800000"/>
            <a:headEnd len="sm" w="sm" type="none"/>
            <a:tailEnd len="sm" w="sm" type="none"/>
          </a:ln>
        </p:spPr>
      </p:cxnSp>
      <p:sp>
        <p:nvSpPr>
          <p:cNvPr id="114" name="Google Shape;114;g1671843cf92_0_88"/>
          <p:cNvSpPr txBox="1"/>
          <p:nvPr/>
        </p:nvSpPr>
        <p:spPr>
          <a:xfrm>
            <a:off x="11649813" y="6115130"/>
            <a:ext cx="27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Book Antiqua"/>
                <a:ea typeface="Book Antiqua"/>
                <a:cs typeface="Book Antiqua"/>
                <a:sym typeface="Book Antiqua"/>
              </a:rPr>
              <a:t>‹#›</a:t>
            </a:fld>
            <a:endParaRPr b="0" i="0" sz="1400" u="none" cap="none" strike="noStrike">
              <a:solidFill>
                <a:schemeClr val="dk1"/>
              </a:solidFill>
              <a:latin typeface="Book Antiqua"/>
              <a:ea typeface="Book Antiqua"/>
              <a:cs typeface="Book Antiqua"/>
              <a:sym typeface="Book Antiqua"/>
            </a:endParaRPr>
          </a:p>
        </p:txBody>
      </p:sp>
      <p:sp>
        <p:nvSpPr>
          <p:cNvPr id="115" name="Google Shape;115;g1671843cf92_0_88"/>
          <p:cNvSpPr/>
          <p:nvPr/>
        </p:nvSpPr>
        <p:spPr>
          <a:xfrm>
            <a:off x="328613" y="103370"/>
            <a:ext cx="11472900" cy="6681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16" name="Google Shape;116;g1671843cf92_0_88"/>
          <p:cNvSpPr txBox="1"/>
          <p:nvPr/>
        </p:nvSpPr>
        <p:spPr>
          <a:xfrm>
            <a:off x="390525" y="132650"/>
            <a:ext cx="552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9900"/>
                </a:solidFill>
                <a:latin typeface="Book Antiqua"/>
                <a:ea typeface="Book Antiqua"/>
                <a:cs typeface="Book Antiqua"/>
                <a:sym typeface="Book Antiqua"/>
              </a:rPr>
              <a:t>Software and Services</a:t>
            </a:r>
            <a:endParaRPr b="0" i="0" sz="1400" u="none" cap="none" strike="noStrike">
              <a:solidFill>
                <a:srgbClr val="000000"/>
              </a:solidFill>
              <a:latin typeface="Arial"/>
              <a:ea typeface="Arial"/>
              <a:cs typeface="Arial"/>
              <a:sym typeface="Arial"/>
            </a:endParaRPr>
          </a:p>
        </p:txBody>
      </p:sp>
      <p:pic>
        <p:nvPicPr>
          <p:cNvPr id="117" name="Google Shape;117;g1671843cf92_0_88"/>
          <p:cNvPicPr preferRelativeResize="0"/>
          <p:nvPr/>
        </p:nvPicPr>
        <p:blipFill rotWithShape="1">
          <a:blip r:embed="rId3">
            <a:alphaModFix/>
          </a:blip>
          <a:srcRect b="34286" l="28875" r="29475" t="51683"/>
          <a:stretch/>
        </p:blipFill>
        <p:spPr>
          <a:xfrm>
            <a:off x="328613" y="5879750"/>
            <a:ext cx="587848" cy="543158"/>
          </a:xfrm>
          <a:prstGeom prst="rect">
            <a:avLst/>
          </a:prstGeom>
          <a:noFill/>
          <a:ln>
            <a:noFill/>
          </a:ln>
        </p:spPr>
      </p:pic>
      <p:sp>
        <p:nvSpPr>
          <p:cNvPr id="118" name="Google Shape;118;g1671843cf92_0_88"/>
          <p:cNvSpPr txBox="1"/>
          <p:nvPr/>
        </p:nvSpPr>
        <p:spPr>
          <a:xfrm>
            <a:off x="328625" y="1240396"/>
            <a:ext cx="11472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19" name="Google Shape;119;g1671843cf92_0_88"/>
          <p:cNvSpPr txBox="1"/>
          <p:nvPr/>
        </p:nvSpPr>
        <p:spPr>
          <a:xfrm>
            <a:off x="654675" y="1116825"/>
            <a:ext cx="10533000" cy="427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dk1"/>
                </a:solidFill>
                <a:latin typeface="Book Antiqua"/>
                <a:ea typeface="Book Antiqua"/>
                <a:cs typeface="Book Antiqua"/>
                <a:sym typeface="Book Antiqua"/>
              </a:rPr>
              <a:t>Subsector</a:t>
            </a:r>
            <a:r>
              <a:rPr b="1" i="0" lang="en-US" sz="1400" u="none" cap="none" strike="noStrike">
                <a:solidFill>
                  <a:schemeClr val="dk1"/>
                </a:solidFill>
                <a:latin typeface="Book Antiqua"/>
                <a:ea typeface="Book Antiqua"/>
                <a:cs typeface="Book Antiqua"/>
                <a:sym typeface="Book Antiqua"/>
              </a:rPr>
              <a:t> Definition: </a:t>
            </a:r>
            <a:r>
              <a:rPr lang="en-US">
                <a:solidFill>
                  <a:schemeClr val="dk1"/>
                </a:solidFill>
                <a:latin typeface="Book Antiqua"/>
                <a:ea typeface="Book Antiqua"/>
                <a:cs typeface="Book Antiqua"/>
                <a:sym typeface="Book Antiqua"/>
              </a:rPr>
              <a:t>The software and services subsector is made up of companies that provide internet services, software, and IT services. These companies can provide products and services such as search engines, as well as social networks and data processing. These software companies can be targeted towards businesses or consumers.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1" lang="en-US">
                <a:solidFill>
                  <a:schemeClr val="dk1"/>
                </a:solidFill>
                <a:latin typeface="Book Antiqua"/>
                <a:ea typeface="Book Antiqua"/>
                <a:cs typeface="Book Antiqua"/>
                <a:sym typeface="Book Antiqua"/>
              </a:rPr>
              <a:t>Industry Drivers</a:t>
            </a:r>
            <a:r>
              <a:rPr lang="en-US">
                <a:solidFill>
                  <a:schemeClr val="dk1"/>
                </a:solidFill>
                <a:latin typeface="Book Antiqua"/>
                <a:ea typeface="Book Antiqua"/>
                <a:cs typeface="Book Antiqua"/>
                <a:sym typeface="Book Antiqua"/>
              </a:rPr>
              <a:t>: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AutoNum type="arabicPeriod"/>
            </a:pPr>
            <a:r>
              <a:rPr b="1" lang="en-US">
                <a:solidFill>
                  <a:schemeClr val="dk1"/>
                </a:solidFill>
                <a:latin typeface="Book Antiqua"/>
                <a:ea typeface="Book Antiqua"/>
                <a:cs typeface="Book Antiqua"/>
                <a:sym typeface="Book Antiqua"/>
              </a:rPr>
              <a:t>Online Advertising</a:t>
            </a:r>
            <a:r>
              <a:rPr lang="en-US">
                <a:solidFill>
                  <a:schemeClr val="dk1"/>
                </a:solidFill>
                <a:latin typeface="Book Antiqua"/>
                <a:ea typeface="Book Antiqua"/>
                <a:cs typeface="Book Antiqua"/>
                <a:sym typeface="Book Antiqua"/>
              </a:rPr>
              <a:t>: The revenue for internet and software services is highly correlated to overall advertising spend as this is the main revenue generator for many of these companies. The performance of businesses like Facebook and Snapchat are heavily dependent upon advertising, and thus, are cyclical businesses as advertising is one of the first costs a business will cut in the case of an economic downturn or when it faces stress.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AutoNum type="arabicPeriod"/>
            </a:pPr>
            <a:r>
              <a:rPr b="1" lang="en-US">
                <a:solidFill>
                  <a:schemeClr val="dk1"/>
                </a:solidFill>
                <a:latin typeface="Book Antiqua"/>
                <a:ea typeface="Book Antiqua"/>
                <a:cs typeface="Book Antiqua"/>
                <a:sym typeface="Book Antiqua"/>
              </a:rPr>
              <a:t>Rise in Enterprise Data</a:t>
            </a:r>
            <a:r>
              <a:rPr lang="en-US">
                <a:solidFill>
                  <a:schemeClr val="dk1"/>
                </a:solidFill>
                <a:latin typeface="Book Antiqua"/>
                <a:ea typeface="Book Antiqua"/>
                <a:cs typeface="Book Antiqua"/>
                <a:sym typeface="Book Antiqua"/>
              </a:rPr>
              <a:t>: Every year more data is created and collected, necessitating further storage for all of this data, which drives demand for data storage businesses.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rPr b="1" lang="en-US">
                <a:solidFill>
                  <a:schemeClr val="dk1"/>
                </a:solidFill>
                <a:latin typeface="Book Antiqua"/>
                <a:ea typeface="Book Antiqua"/>
                <a:cs typeface="Book Antiqua"/>
                <a:sym typeface="Book Antiqua"/>
              </a:rPr>
              <a:t>Companies</a:t>
            </a:r>
            <a:r>
              <a:rPr lang="en-US">
                <a:solidFill>
                  <a:schemeClr val="dk1"/>
                </a:solidFill>
                <a:latin typeface="Book Antiqua"/>
                <a:ea typeface="Book Antiqua"/>
                <a:cs typeface="Book Antiqua"/>
                <a:sym typeface="Book Antiqua"/>
              </a:rPr>
              <a:t>: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Microsoft</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Adobe</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ServiceNow</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Equinix</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ook Antiqua"/>
              <a:ea typeface="Book Antiqua"/>
              <a:cs typeface="Book Antiqua"/>
              <a:sym typeface="Book Antiqua"/>
            </a:endParaRPr>
          </a:p>
        </p:txBody>
      </p:sp>
      <p:pic>
        <p:nvPicPr>
          <p:cNvPr id="120" name="Google Shape;120;g1671843cf92_0_88"/>
          <p:cNvPicPr preferRelativeResize="0"/>
          <p:nvPr/>
        </p:nvPicPr>
        <p:blipFill>
          <a:blip r:embed="rId4">
            <a:alphaModFix/>
          </a:blip>
          <a:stretch>
            <a:fillRect/>
          </a:stretch>
        </p:blipFill>
        <p:spPr>
          <a:xfrm>
            <a:off x="5571250" y="3493250"/>
            <a:ext cx="4567275" cy="228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cxnSp>
        <p:nvCxnSpPr>
          <p:cNvPr id="125" name="Google Shape;125;g1671843cf92_0_173"/>
          <p:cNvCxnSpPr/>
          <p:nvPr/>
        </p:nvCxnSpPr>
        <p:spPr>
          <a:xfrm>
            <a:off x="1137037" y="6115130"/>
            <a:ext cx="10664400" cy="0"/>
          </a:xfrm>
          <a:prstGeom prst="straightConnector1">
            <a:avLst/>
          </a:prstGeom>
          <a:noFill/>
          <a:ln cap="flat" cmpd="sng" w="15875">
            <a:solidFill>
              <a:srgbClr val="FF9900"/>
            </a:solidFill>
            <a:prstDash val="solid"/>
            <a:miter lim="800000"/>
            <a:headEnd len="sm" w="sm" type="none"/>
            <a:tailEnd len="sm" w="sm" type="none"/>
          </a:ln>
        </p:spPr>
      </p:cxnSp>
      <p:sp>
        <p:nvSpPr>
          <p:cNvPr id="126" name="Google Shape;126;g1671843cf92_0_173"/>
          <p:cNvSpPr txBox="1"/>
          <p:nvPr/>
        </p:nvSpPr>
        <p:spPr>
          <a:xfrm>
            <a:off x="11649813" y="6115130"/>
            <a:ext cx="27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Book Antiqua"/>
                <a:ea typeface="Book Antiqua"/>
                <a:cs typeface="Book Antiqua"/>
                <a:sym typeface="Book Antiqua"/>
              </a:rPr>
              <a:t>‹#›</a:t>
            </a:fld>
            <a:endParaRPr b="0" i="0" sz="1400" u="none" cap="none" strike="noStrike">
              <a:solidFill>
                <a:schemeClr val="dk1"/>
              </a:solidFill>
              <a:latin typeface="Book Antiqua"/>
              <a:ea typeface="Book Antiqua"/>
              <a:cs typeface="Book Antiqua"/>
              <a:sym typeface="Book Antiqua"/>
            </a:endParaRPr>
          </a:p>
        </p:txBody>
      </p:sp>
      <p:sp>
        <p:nvSpPr>
          <p:cNvPr id="127" name="Google Shape;127;g1671843cf92_0_173"/>
          <p:cNvSpPr/>
          <p:nvPr/>
        </p:nvSpPr>
        <p:spPr>
          <a:xfrm>
            <a:off x="328613" y="103370"/>
            <a:ext cx="11472900" cy="6681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28" name="Google Shape;128;g1671843cf92_0_173"/>
          <p:cNvSpPr txBox="1"/>
          <p:nvPr/>
        </p:nvSpPr>
        <p:spPr>
          <a:xfrm>
            <a:off x="390525" y="132650"/>
            <a:ext cx="8463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9900"/>
                </a:solidFill>
                <a:latin typeface="Book Antiqua"/>
                <a:ea typeface="Book Antiqua"/>
                <a:cs typeface="Book Antiqua"/>
                <a:sym typeface="Book Antiqua"/>
              </a:rPr>
              <a:t>Technology Hardware and Equipment</a:t>
            </a:r>
            <a:endParaRPr b="0" i="0" sz="1400" u="none" cap="none" strike="noStrike">
              <a:solidFill>
                <a:srgbClr val="000000"/>
              </a:solidFill>
              <a:latin typeface="Arial"/>
              <a:ea typeface="Arial"/>
              <a:cs typeface="Arial"/>
              <a:sym typeface="Arial"/>
            </a:endParaRPr>
          </a:p>
        </p:txBody>
      </p:sp>
      <p:pic>
        <p:nvPicPr>
          <p:cNvPr id="129" name="Google Shape;129;g1671843cf92_0_173"/>
          <p:cNvPicPr preferRelativeResize="0"/>
          <p:nvPr/>
        </p:nvPicPr>
        <p:blipFill rotWithShape="1">
          <a:blip r:embed="rId3">
            <a:alphaModFix/>
          </a:blip>
          <a:srcRect b="34286" l="28875" r="29475" t="51683"/>
          <a:stretch/>
        </p:blipFill>
        <p:spPr>
          <a:xfrm>
            <a:off x="328613" y="5879750"/>
            <a:ext cx="587848" cy="543158"/>
          </a:xfrm>
          <a:prstGeom prst="rect">
            <a:avLst/>
          </a:prstGeom>
          <a:noFill/>
          <a:ln>
            <a:noFill/>
          </a:ln>
        </p:spPr>
      </p:pic>
      <p:sp>
        <p:nvSpPr>
          <p:cNvPr id="130" name="Google Shape;130;g1671843cf92_0_173"/>
          <p:cNvSpPr txBox="1"/>
          <p:nvPr/>
        </p:nvSpPr>
        <p:spPr>
          <a:xfrm>
            <a:off x="328625" y="1240396"/>
            <a:ext cx="11472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31" name="Google Shape;131;g1671843cf92_0_173"/>
          <p:cNvSpPr txBox="1"/>
          <p:nvPr/>
        </p:nvSpPr>
        <p:spPr>
          <a:xfrm>
            <a:off x="654675" y="1116825"/>
            <a:ext cx="10533000" cy="427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dk1"/>
                </a:solidFill>
                <a:latin typeface="Book Antiqua"/>
                <a:ea typeface="Book Antiqua"/>
                <a:cs typeface="Book Antiqua"/>
                <a:sym typeface="Book Antiqua"/>
              </a:rPr>
              <a:t>Subsector</a:t>
            </a:r>
            <a:r>
              <a:rPr b="1" i="0" lang="en-US" sz="1400" u="none" cap="none" strike="noStrike">
                <a:solidFill>
                  <a:schemeClr val="dk1"/>
                </a:solidFill>
                <a:latin typeface="Book Antiqua"/>
                <a:ea typeface="Book Antiqua"/>
                <a:cs typeface="Book Antiqua"/>
                <a:sym typeface="Book Antiqua"/>
              </a:rPr>
              <a:t> Definition: </a:t>
            </a:r>
            <a:r>
              <a:rPr lang="en-US">
                <a:solidFill>
                  <a:schemeClr val="dk1"/>
                </a:solidFill>
                <a:latin typeface="Book Antiqua"/>
                <a:ea typeface="Book Antiqua"/>
                <a:cs typeface="Book Antiqua"/>
                <a:sym typeface="Book Antiqua"/>
              </a:rPr>
              <a:t>The technology hardware and equipment subsector can be broken down into communications equipment, which consists of: routers and telephones, hardware storage, which consists of companies that produce cell phones, PCs, and servers, and finally, electronic equipment, which consists of companies that make barcode scanners, and security equipment, among other products.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1" lang="en-US">
                <a:solidFill>
                  <a:schemeClr val="dk1"/>
                </a:solidFill>
                <a:latin typeface="Book Antiqua"/>
                <a:ea typeface="Book Antiqua"/>
                <a:cs typeface="Book Antiqua"/>
                <a:sym typeface="Book Antiqua"/>
              </a:rPr>
              <a:t>Industry Drivers</a:t>
            </a:r>
            <a:r>
              <a:rPr lang="en-US">
                <a:solidFill>
                  <a:schemeClr val="dk1"/>
                </a:solidFill>
                <a:latin typeface="Book Antiqua"/>
                <a:ea typeface="Book Antiqua"/>
                <a:cs typeface="Book Antiqua"/>
                <a:sym typeface="Book Antiqua"/>
              </a:rPr>
              <a:t>: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AutoNum type="arabicPeriod"/>
            </a:pPr>
            <a:r>
              <a:rPr b="1" lang="en-US">
                <a:solidFill>
                  <a:schemeClr val="dk1"/>
                </a:solidFill>
                <a:latin typeface="Book Antiqua"/>
                <a:ea typeface="Book Antiqua"/>
                <a:cs typeface="Book Antiqua"/>
                <a:sym typeface="Book Antiqua"/>
              </a:rPr>
              <a:t>Overall Health of the Economy</a:t>
            </a:r>
            <a:r>
              <a:rPr lang="en-US">
                <a:solidFill>
                  <a:schemeClr val="dk1"/>
                </a:solidFill>
                <a:latin typeface="Book Antiqua"/>
                <a:ea typeface="Book Antiqua"/>
                <a:cs typeface="Book Antiqua"/>
                <a:sym typeface="Book Antiqua"/>
              </a:rPr>
              <a:t>: Many PC companies and cell phone companies are reliant on a strong economy to drive sales. When there is an economic downturn and people have less disposable income, they are less likely to spend on expensive cell phones. Additionally, companies such as Dell and Microsoft have deals with large corporations to sell them PCs and other technology hardware for business, but in an economic downturn these companies will be less likely to spend on upgrading these </a:t>
            </a:r>
            <a:r>
              <a:rPr lang="en-US">
                <a:solidFill>
                  <a:schemeClr val="dk1"/>
                </a:solidFill>
                <a:latin typeface="Book Antiqua"/>
                <a:ea typeface="Book Antiqua"/>
                <a:cs typeface="Book Antiqua"/>
                <a:sym typeface="Book Antiqua"/>
              </a:rPr>
              <a:t>systems and computers.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AutoNum type="arabicPeriod"/>
            </a:pPr>
            <a:r>
              <a:rPr b="1" lang="en-US">
                <a:solidFill>
                  <a:schemeClr val="dk1"/>
                </a:solidFill>
                <a:latin typeface="Book Antiqua"/>
                <a:ea typeface="Book Antiqua"/>
                <a:cs typeface="Book Antiqua"/>
                <a:sym typeface="Book Antiqua"/>
              </a:rPr>
              <a:t>Increase in Payment Volumes</a:t>
            </a:r>
            <a:r>
              <a:rPr lang="en-US">
                <a:solidFill>
                  <a:schemeClr val="dk1"/>
                </a:solidFill>
                <a:latin typeface="Book Antiqua"/>
                <a:ea typeface="Book Antiqua"/>
                <a:cs typeface="Book Antiqua"/>
                <a:sym typeface="Book Antiqua"/>
              </a:rPr>
              <a:t>: Benefits Point-of-Sale technology hardware sales to businesses, as well as security systems</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rPr b="1" lang="en-US">
                <a:solidFill>
                  <a:schemeClr val="dk1"/>
                </a:solidFill>
                <a:latin typeface="Book Antiqua"/>
                <a:ea typeface="Book Antiqua"/>
                <a:cs typeface="Book Antiqua"/>
                <a:sym typeface="Book Antiqua"/>
              </a:rPr>
              <a:t>Companies</a:t>
            </a:r>
            <a:r>
              <a:rPr lang="en-US">
                <a:solidFill>
                  <a:schemeClr val="dk1"/>
                </a:solidFill>
                <a:latin typeface="Book Antiqua"/>
                <a:ea typeface="Book Antiqua"/>
                <a:cs typeface="Book Antiqua"/>
                <a:sym typeface="Book Antiqua"/>
              </a:rPr>
              <a:t>: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Apple</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Samsung</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Dell</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ook Antiqua"/>
              <a:ea typeface="Book Antiqua"/>
              <a:cs typeface="Book Antiqua"/>
              <a:sym typeface="Book Antiqua"/>
            </a:endParaRPr>
          </a:p>
        </p:txBody>
      </p:sp>
      <p:pic>
        <p:nvPicPr>
          <p:cNvPr id="132" name="Google Shape;132;g1671843cf92_0_173"/>
          <p:cNvPicPr preferRelativeResize="0"/>
          <p:nvPr/>
        </p:nvPicPr>
        <p:blipFill>
          <a:blip r:embed="rId4">
            <a:alphaModFix/>
          </a:blip>
          <a:stretch>
            <a:fillRect/>
          </a:stretch>
        </p:blipFill>
        <p:spPr>
          <a:xfrm>
            <a:off x="4695125" y="3860275"/>
            <a:ext cx="4158401" cy="207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cxnSp>
        <p:nvCxnSpPr>
          <p:cNvPr id="137" name="Google Shape;137;g1671843cf92_0_258"/>
          <p:cNvCxnSpPr/>
          <p:nvPr/>
        </p:nvCxnSpPr>
        <p:spPr>
          <a:xfrm>
            <a:off x="1137037" y="6115130"/>
            <a:ext cx="10664400" cy="0"/>
          </a:xfrm>
          <a:prstGeom prst="straightConnector1">
            <a:avLst/>
          </a:prstGeom>
          <a:noFill/>
          <a:ln cap="flat" cmpd="sng" w="15875">
            <a:solidFill>
              <a:srgbClr val="FF9900"/>
            </a:solidFill>
            <a:prstDash val="solid"/>
            <a:miter lim="800000"/>
            <a:headEnd len="sm" w="sm" type="none"/>
            <a:tailEnd len="sm" w="sm" type="none"/>
          </a:ln>
        </p:spPr>
      </p:cxnSp>
      <p:sp>
        <p:nvSpPr>
          <p:cNvPr id="138" name="Google Shape;138;g1671843cf92_0_258"/>
          <p:cNvSpPr txBox="1"/>
          <p:nvPr/>
        </p:nvSpPr>
        <p:spPr>
          <a:xfrm>
            <a:off x="11649813" y="6115130"/>
            <a:ext cx="27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Book Antiqua"/>
                <a:ea typeface="Book Antiqua"/>
                <a:cs typeface="Book Antiqua"/>
                <a:sym typeface="Book Antiqua"/>
              </a:rPr>
              <a:t>‹#›</a:t>
            </a:fld>
            <a:endParaRPr b="0" i="0" sz="1400" u="none" cap="none" strike="noStrike">
              <a:solidFill>
                <a:schemeClr val="dk1"/>
              </a:solidFill>
              <a:latin typeface="Book Antiqua"/>
              <a:ea typeface="Book Antiqua"/>
              <a:cs typeface="Book Antiqua"/>
              <a:sym typeface="Book Antiqua"/>
            </a:endParaRPr>
          </a:p>
        </p:txBody>
      </p:sp>
      <p:sp>
        <p:nvSpPr>
          <p:cNvPr id="139" name="Google Shape;139;g1671843cf92_0_258"/>
          <p:cNvSpPr/>
          <p:nvPr/>
        </p:nvSpPr>
        <p:spPr>
          <a:xfrm>
            <a:off x="328613" y="103370"/>
            <a:ext cx="11472900" cy="6681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40" name="Google Shape;140;g1671843cf92_0_258"/>
          <p:cNvSpPr txBox="1"/>
          <p:nvPr/>
        </p:nvSpPr>
        <p:spPr>
          <a:xfrm>
            <a:off x="390525" y="132650"/>
            <a:ext cx="10739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FF9900"/>
                </a:solidFill>
                <a:latin typeface="Book Antiqua"/>
                <a:ea typeface="Book Antiqua"/>
                <a:cs typeface="Book Antiqua"/>
                <a:sym typeface="Book Antiqua"/>
              </a:rPr>
              <a:t>Semiconductors and Semiconductor Equipment</a:t>
            </a:r>
            <a:endParaRPr b="0" i="0" sz="1400" u="none" cap="none" strike="noStrike">
              <a:solidFill>
                <a:srgbClr val="000000"/>
              </a:solidFill>
              <a:latin typeface="Arial"/>
              <a:ea typeface="Arial"/>
              <a:cs typeface="Arial"/>
              <a:sym typeface="Arial"/>
            </a:endParaRPr>
          </a:p>
        </p:txBody>
      </p:sp>
      <p:pic>
        <p:nvPicPr>
          <p:cNvPr id="141" name="Google Shape;141;g1671843cf92_0_258"/>
          <p:cNvPicPr preferRelativeResize="0"/>
          <p:nvPr/>
        </p:nvPicPr>
        <p:blipFill rotWithShape="1">
          <a:blip r:embed="rId3">
            <a:alphaModFix/>
          </a:blip>
          <a:srcRect b="34286" l="28875" r="29475" t="51683"/>
          <a:stretch/>
        </p:blipFill>
        <p:spPr>
          <a:xfrm>
            <a:off x="328613" y="5879750"/>
            <a:ext cx="587848" cy="543158"/>
          </a:xfrm>
          <a:prstGeom prst="rect">
            <a:avLst/>
          </a:prstGeom>
          <a:noFill/>
          <a:ln>
            <a:noFill/>
          </a:ln>
        </p:spPr>
      </p:pic>
      <p:sp>
        <p:nvSpPr>
          <p:cNvPr id="142" name="Google Shape;142;g1671843cf92_0_258"/>
          <p:cNvSpPr txBox="1"/>
          <p:nvPr/>
        </p:nvSpPr>
        <p:spPr>
          <a:xfrm>
            <a:off x="328625" y="1240396"/>
            <a:ext cx="11472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43" name="Google Shape;143;g1671843cf92_0_258"/>
          <p:cNvSpPr txBox="1"/>
          <p:nvPr/>
        </p:nvSpPr>
        <p:spPr>
          <a:xfrm>
            <a:off x="654675" y="1116825"/>
            <a:ext cx="105330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dk1"/>
                </a:solidFill>
                <a:latin typeface="Book Antiqua"/>
                <a:ea typeface="Book Antiqua"/>
                <a:cs typeface="Book Antiqua"/>
                <a:sym typeface="Book Antiqua"/>
              </a:rPr>
              <a:t>Subsector</a:t>
            </a:r>
            <a:r>
              <a:rPr b="1" i="0" lang="en-US" sz="1400" u="none" cap="none" strike="noStrike">
                <a:solidFill>
                  <a:schemeClr val="dk1"/>
                </a:solidFill>
                <a:latin typeface="Book Antiqua"/>
                <a:ea typeface="Book Antiqua"/>
                <a:cs typeface="Book Antiqua"/>
                <a:sym typeface="Book Antiqua"/>
              </a:rPr>
              <a:t> Definition: </a:t>
            </a:r>
            <a:r>
              <a:rPr lang="en-US">
                <a:solidFill>
                  <a:schemeClr val="dk1"/>
                </a:solidFill>
                <a:latin typeface="Book Antiqua"/>
                <a:ea typeface="Book Antiqua"/>
                <a:cs typeface="Book Antiqua"/>
                <a:sym typeface="Book Antiqua"/>
              </a:rPr>
              <a:t>The semiconductors and semiconductor equipment subsector consists of companies involved in the manufacturing and distribution of semiconductors, or substances which conduct electricity to control electrical currents.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rPr b="1" lang="en-US">
                <a:solidFill>
                  <a:schemeClr val="dk1"/>
                </a:solidFill>
                <a:latin typeface="Book Antiqua"/>
                <a:ea typeface="Book Antiqua"/>
                <a:cs typeface="Book Antiqua"/>
                <a:sym typeface="Book Antiqua"/>
              </a:rPr>
              <a:t>Industry Drivers</a:t>
            </a:r>
            <a:r>
              <a:rPr lang="en-US">
                <a:solidFill>
                  <a:schemeClr val="dk1"/>
                </a:solidFill>
                <a:latin typeface="Book Antiqua"/>
                <a:ea typeface="Book Antiqua"/>
                <a:cs typeface="Book Antiqua"/>
                <a:sym typeface="Book Antiqua"/>
              </a:rPr>
              <a:t>: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AutoNum type="arabicPeriod"/>
            </a:pPr>
            <a:r>
              <a:rPr b="1" lang="en-US">
                <a:solidFill>
                  <a:schemeClr val="dk1"/>
                </a:solidFill>
                <a:latin typeface="Book Antiqua"/>
                <a:ea typeface="Book Antiqua"/>
                <a:cs typeface="Book Antiqua"/>
                <a:sym typeface="Book Antiqua"/>
              </a:rPr>
              <a:t>Prices of Raw Materials</a:t>
            </a:r>
            <a:r>
              <a:rPr lang="en-US">
                <a:solidFill>
                  <a:schemeClr val="dk1"/>
                </a:solidFill>
                <a:latin typeface="Book Antiqua"/>
                <a:ea typeface="Book Antiqua"/>
                <a:cs typeface="Book Antiqua"/>
                <a:sym typeface="Book Antiqua"/>
              </a:rPr>
              <a:t>: Silicon is a major input for semiconductors, so the price of Silicon can affect profit, but also output for a semiconductor company</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AutoNum type="arabicPeriod"/>
            </a:pPr>
            <a:r>
              <a:rPr b="1" lang="en-US">
                <a:solidFill>
                  <a:schemeClr val="dk1"/>
                </a:solidFill>
                <a:latin typeface="Book Antiqua"/>
                <a:ea typeface="Book Antiqua"/>
                <a:cs typeface="Book Antiqua"/>
                <a:sym typeface="Book Antiqua"/>
              </a:rPr>
              <a:t>Health of Military, Healthcare, and Automobile Industries</a:t>
            </a:r>
            <a:r>
              <a:rPr lang="en-US">
                <a:solidFill>
                  <a:schemeClr val="dk1"/>
                </a:solidFill>
                <a:latin typeface="Book Antiqua"/>
                <a:ea typeface="Book Antiqua"/>
                <a:cs typeface="Book Antiqua"/>
                <a:sym typeface="Book Antiqua"/>
              </a:rPr>
              <a:t>: Since semiconductors are used in all sorts of electronics, many industries depend on them, such as the auto industry and the military</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rPr b="1" lang="en-US">
                <a:solidFill>
                  <a:schemeClr val="dk1"/>
                </a:solidFill>
                <a:latin typeface="Book Antiqua"/>
                <a:ea typeface="Book Antiqua"/>
                <a:cs typeface="Book Antiqua"/>
                <a:sym typeface="Book Antiqua"/>
              </a:rPr>
              <a:t>Companies</a:t>
            </a:r>
            <a:r>
              <a:rPr lang="en-US">
                <a:solidFill>
                  <a:schemeClr val="dk1"/>
                </a:solidFill>
                <a:latin typeface="Book Antiqua"/>
                <a:ea typeface="Book Antiqua"/>
                <a:cs typeface="Book Antiqua"/>
                <a:sym typeface="Book Antiqua"/>
              </a:rPr>
              <a:t>: </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Nvidia</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AMD</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TSMC</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Intel</a:t>
            </a:r>
            <a:endParaRPr>
              <a:solidFill>
                <a:schemeClr val="dk1"/>
              </a:solidFill>
              <a:latin typeface="Book Antiqua"/>
              <a:ea typeface="Book Antiqua"/>
              <a:cs typeface="Book Antiqua"/>
              <a:sym typeface="Book Antiqua"/>
            </a:endParaRPr>
          </a:p>
          <a:p>
            <a:pPr indent="-317500" lvl="0" marL="457200" marR="0" rtl="0" algn="l">
              <a:lnSpc>
                <a:spcPct val="100000"/>
              </a:lnSpc>
              <a:spcBef>
                <a:spcPts val="0"/>
              </a:spcBef>
              <a:spcAft>
                <a:spcPts val="0"/>
              </a:spcAft>
              <a:buClr>
                <a:schemeClr val="dk1"/>
              </a:buClr>
              <a:buSzPts val="1400"/>
              <a:buFont typeface="Book Antiqua"/>
              <a:buChar char="●"/>
            </a:pPr>
            <a:r>
              <a:rPr lang="en-US">
                <a:solidFill>
                  <a:schemeClr val="dk1"/>
                </a:solidFill>
                <a:latin typeface="Book Antiqua"/>
                <a:ea typeface="Book Antiqua"/>
                <a:cs typeface="Book Antiqua"/>
                <a:sym typeface="Book Antiqua"/>
              </a:rPr>
              <a:t>Qualcomm</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Book Antiqua"/>
              <a:ea typeface="Book Antiqua"/>
              <a:cs typeface="Book Antiqua"/>
              <a:sym typeface="Book Antiqua"/>
            </a:endParaRPr>
          </a:p>
        </p:txBody>
      </p:sp>
      <p:pic>
        <p:nvPicPr>
          <p:cNvPr id="144" name="Google Shape;144;g1671843cf92_0_258"/>
          <p:cNvPicPr preferRelativeResize="0"/>
          <p:nvPr/>
        </p:nvPicPr>
        <p:blipFill>
          <a:blip r:embed="rId4">
            <a:alphaModFix/>
          </a:blip>
          <a:stretch>
            <a:fillRect/>
          </a:stretch>
        </p:blipFill>
        <p:spPr>
          <a:xfrm>
            <a:off x="7109546" y="2912896"/>
            <a:ext cx="4414101" cy="288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cxnSp>
        <p:nvCxnSpPr>
          <p:cNvPr id="149" name="Google Shape;149;p4"/>
          <p:cNvCxnSpPr/>
          <p:nvPr/>
        </p:nvCxnSpPr>
        <p:spPr>
          <a:xfrm>
            <a:off x="1137037" y="6115130"/>
            <a:ext cx="10664400" cy="0"/>
          </a:xfrm>
          <a:prstGeom prst="straightConnector1">
            <a:avLst/>
          </a:prstGeom>
          <a:noFill/>
          <a:ln cap="flat" cmpd="sng" w="15875">
            <a:solidFill>
              <a:srgbClr val="FF9900"/>
            </a:solidFill>
            <a:prstDash val="solid"/>
            <a:miter lim="800000"/>
            <a:headEnd len="sm" w="sm" type="none"/>
            <a:tailEnd len="sm" w="sm" type="none"/>
          </a:ln>
        </p:spPr>
      </p:cxnSp>
      <p:sp>
        <p:nvSpPr>
          <p:cNvPr id="150" name="Google Shape;150;p4"/>
          <p:cNvSpPr txBox="1"/>
          <p:nvPr/>
        </p:nvSpPr>
        <p:spPr>
          <a:xfrm>
            <a:off x="11649813" y="6115130"/>
            <a:ext cx="27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51" name="Google Shape;151;p4"/>
          <p:cNvSpPr/>
          <p:nvPr/>
        </p:nvSpPr>
        <p:spPr>
          <a:xfrm>
            <a:off x="328613" y="103370"/>
            <a:ext cx="11472900" cy="6681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52" name="Google Shape;152;p4"/>
          <p:cNvSpPr txBox="1"/>
          <p:nvPr/>
        </p:nvSpPr>
        <p:spPr>
          <a:xfrm>
            <a:off x="390525" y="132639"/>
            <a:ext cx="44649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SWOT Analysis</a:t>
            </a:r>
            <a:endParaRPr b="0" i="0" sz="1400" u="none" cap="none" strike="noStrike">
              <a:solidFill>
                <a:srgbClr val="000000"/>
              </a:solidFill>
              <a:latin typeface="Arial"/>
              <a:ea typeface="Arial"/>
              <a:cs typeface="Arial"/>
              <a:sym typeface="Arial"/>
            </a:endParaRPr>
          </a:p>
        </p:txBody>
      </p:sp>
      <p:pic>
        <p:nvPicPr>
          <p:cNvPr id="153" name="Google Shape;153;p4"/>
          <p:cNvPicPr preferRelativeResize="0"/>
          <p:nvPr/>
        </p:nvPicPr>
        <p:blipFill rotWithShape="1">
          <a:blip r:embed="rId3">
            <a:alphaModFix/>
          </a:blip>
          <a:srcRect b="34286" l="28877" r="29472" t="51683"/>
          <a:stretch/>
        </p:blipFill>
        <p:spPr>
          <a:xfrm>
            <a:off x="328613" y="5879750"/>
            <a:ext cx="587848" cy="543158"/>
          </a:xfrm>
          <a:prstGeom prst="rect">
            <a:avLst/>
          </a:prstGeom>
          <a:noFill/>
          <a:ln>
            <a:noFill/>
          </a:ln>
        </p:spPr>
      </p:pic>
      <p:grpSp>
        <p:nvGrpSpPr>
          <p:cNvPr id="154" name="Google Shape;154;p4"/>
          <p:cNvGrpSpPr/>
          <p:nvPr/>
        </p:nvGrpSpPr>
        <p:grpSpPr>
          <a:xfrm>
            <a:off x="328613" y="946531"/>
            <a:ext cx="11460912" cy="4767094"/>
            <a:chOff x="328613" y="1124562"/>
            <a:chExt cx="11460912" cy="4767094"/>
          </a:xfrm>
        </p:grpSpPr>
        <p:sp>
          <p:nvSpPr>
            <p:cNvPr id="155" name="Google Shape;155;p4"/>
            <p:cNvSpPr txBox="1"/>
            <p:nvPr/>
          </p:nvSpPr>
          <p:spPr>
            <a:xfrm>
              <a:off x="328613" y="1486449"/>
              <a:ext cx="5588400" cy="4368300"/>
            </a:xfrm>
            <a:prstGeom prst="rect">
              <a:avLst/>
            </a:prstGeom>
            <a:noFill/>
            <a:ln cap="flat" cmpd="sng" w="12700">
              <a:solidFill>
                <a:srgbClr val="FF99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a:p>
              <a:pPr indent="-304800" lvl="0" marL="457200" marR="0" rtl="0" algn="l">
                <a:lnSpc>
                  <a:spcPct val="100000"/>
                </a:lnSpc>
                <a:spcBef>
                  <a:spcPts val="0"/>
                </a:spcBef>
                <a:spcAft>
                  <a:spcPts val="0"/>
                </a:spcAft>
                <a:buClr>
                  <a:schemeClr val="dk1"/>
                </a:buClr>
                <a:buSzPts val="1200"/>
                <a:buFont typeface="Book Antiqua"/>
                <a:buChar char="●"/>
              </a:pPr>
              <a:r>
                <a:rPr lang="en-US" sz="1200">
                  <a:solidFill>
                    <a:schemeClr val="dk1"/>
                  </a:solidFill>
                  <a:latin typeface="Book Antiqua"/>
                  <a:ea typeface="Book Antiqua"/>
                  <a:cs typeface="Book Antiqua"/>
                  <a:sym typeface="Book Antiqua"/>
                </a:rPr>
                <a:t>Software and data storage companies are less cyclical than companies in many other industries, as many of these companies solve issues that are ongoing and unaffected by economic cycles, such as data storage</a:t>
              </a:r>
              <a:endParaRPr sz="1200">
                <a:solidFill>
                  <a:schemeClr val="dk1"/>
                </a:solidFill>
                <a:latin typeface="Book Antiqua"/>
                <a:ea typeface="Book Antiqua"/>
                <a:cs typeface="Book Antiqua"/>
                <a:sym typeface="Book Antiqua"/>
              </a:endParaRPr>
            </a:p>
            <a:p>
              <a:pPr indent="-304800" lvl="0" marL="457200" marR="0" rtl="0" algn="l">
                <a:lnSpc>
                  <a:spcPct val="100000"/>
                </a:lnSpc>
                <a:spcBef>
                  <a:spcPts val="0"/>
                </a:spcBef>
                <a:spcAft>
                  <a:spcPts val="0"/>
                </a:spcAft>
                <a:buClr>
                  <a:schemeClr val="dk1"/>
                </a:buClr>
                <a:buSzPts val="1200"/>
                <a:buFont typeface="Book Antiqua"/>
                <a:buChar char="●"/>
              </a:pPr>
              <a:r>
                <a:rPr lang="en-US" sz="1200">
                  <a:solidFill>
                    <a:schemeClr val="dk1"/>
                  </a:solidFill>
                  <a:latin typeface="Book Antiqua"/>
                  <a:ea typeface="Book Antiqua"/>
                  <a:cs typeface="Book Antiqua"/>
                  <a:sym typeface="Book Antiqua"/>
                </a:rPr>
                <a:t>5G rollout offers opportunities for many technology companies in the cellular space and phone industry, such as Apple and Samsung</a:t>
              </a:r>
              <a:endParaRPr sz="1200">
                <a:solidFill>
                  <a:schemeClr val="dk1"/>
                </a:solidFill>
                <a:latin typeface="Book Antiqua"/>
                <a:ea typeface="Book Antiqua"/>
                <a:cs typeface="Book Antiqua"/>
                <a:sym typeface="Book Antiqua"/>
              </a:endParaRPr>
            </a:p>
            <a:p>
              <a:pPr indent="-304800" lvl="0" marL="457200" marR="0" rtl="0" algn="l">
                <a:lnSpc>
                  <a:spcPct val="100000"/>
                </a:lnSpc>
                <a:spcBef>
                  <a:spcPts val="0"/>
                </a:spcBef>
                <a:spcAft>
                  <a:spcPts val="0"/>
                </a:spcAft>
                <a:buClr>
                  <a:schemeClr val="dk1"/>
                </a:buClr>
                <a:buSzPts val="1200"/>
                <a:buFont typeface="Book Antiqua"/>
                <a:buChar char="●"/>
              </a:pPr>
              <a:r>
                <a:rPr lang="en-US" sz="1200">
                  <a:solidFill>
                    <a:schemeClr val="dk1"/>
                  </a:solidFill>
                  <a:latin typeface="Book Antiqua"/>
                  <a:ea typeface="Book Antiqua"/>
                  <a:cs typeface="Book Antiqua"/>
                  <a:sym typeface="Book Antiqua"/>
                </a:rPr>
                <a:t>The CHIPs Act of 2022 aimed at increasing semiconductor manufacturing within the U.S.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None/>
              </a:pPr>
              <a:r>
                <a:t/>
              </a:r>
              <a:endParaRPr sz="1200">
                <a:solidFill>
                  <a:schemeClr val="dk1"/>
                </a:solidFill>
                <a:latin typeface="Book Antiqua"/>
                <a:ea typeface="Book Antiqua"/>
                <a:cs typeface="Book Antiqua"/>
                <a:sym typeface="Book Antiqua"/>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sp>
          <p:nvSpPr>
            <p:cNvPr id="156" name="Google Shape;156;p4"/>
            <p:cNvSpPr txBox="1"/>
            <p:nvPr/>
          </p:nvSpPr>
          <p:spPr>
            <a:xfrm>
              <a:off x="6201125" y="1486456"/>
              <a:ext cx="5588400" cy="4405200"/>
            </a:xfrm>
            <a:prstGeom prst="rect">
              <a:avLst/>
            </a:prstGeom>
            <a:noFill/>
            <a:ln cap="flat" cmpd="sng" w="12700">
              <a:solidFill>
                <a:srgbClr val="FF9900"/>
              </a:solidFill>
              <a:prstDash val="solid"/>
              <a:round/>
              <a:headEnd len="sm" w="sm" type="none"/>
              <a:tailEnd len="sm" w="sm" type="none"/>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a:p>
              <a:pPr indent="-304800" lvl="0" marL="457200" marR="0" rtl="0" algn="l">
                <a:lnSpc>
                  <a:spcPct val="100000"/>
                </a:lnSpc>
                <a:spcBef>
                  <a:spcPts val="0"/>
                </a:spcBef>
                <a:spcAft>
                  <a:spcPts val="0"/>
                </a:spcAft>
                <a:buClr>
                  <a:schemeClr val="dk1"/>
                </a:buClr>
                <a:buSzPts val="1200"/>
                <a:buFont typeface="Arial"/>
                <a:buChar char="•"/>
              </a:pPr>
              <a:r>
                <a:rPr lang="en-US" sz="1200">
                  <a:solidFill>
                    <a:schemeClr val="dk1"/>
                  </a:solidFill>
                  <a:latin typeface="Book Antiqua"/>
                  <a:ea typeface="Book Antiqua"/>
                  <a:cs typeface="Book Antiqua"/>
                  <a:sym typeface="Book Antiqua"/>
                </a:rPr>
                <a:t>There is a lack of a strong “moat” in many software businesses, and while incumbent companies dominate the market, many companies are ripe for disruption by new players</a:t>
              </a:r>
              <a:endParaRPr b="0" i="0" sz="1200" u="none" cap="none" strike="noStrike">
                <a:solidFill>
                  <a:schemeClr val="dk1"/>
                </a:solidFill>
                <a:latin typeface="Book Antiqua"/>
                <a:ea typeface="Book Antiqua"/>
                <a:cs typeface="Book Antiqua"/>
                <a:sym typeface="Book Antiqua"/>
              </a:endParaRPr>
            </a:p>
            <a:p>
              <a:pPr indent="-304800" lvl="0" marL="457200" marR="0" rtl="0" algn="l">
                <a:lnSpc>
                  <a:spcPct val="100000"/>
                </a:lnSpc>
                <a:spcBef>
                  <a:spcPts val="0"/>
                </a:spcBef>
                <a:spcAft>
                  <a:spcPts val="0"/>
                </a:spcAft>
                <a:buClr>
                  <a:schemeClr val="dk1"/>
                </a:buClr>
                <a:buSzPts val="1200"/>
                <a:buFont typeface="Book Antiqua"/>
                <a:buChar char="•"/>
              </a:pPr>
              <a:r>
                <a:rPr lang="en-US" sz="1200">
                  <a:solidFill>
                    <a:schemeClr val="dk1"/>
                  </a:solidFill>
                  <a:latin typeface="Book Antiqua"/>
                  <a:ea typeface="Book Antiqua"/>
                  <a:cs typeface="Book Antiqua"/>
                  <a:sym typeface="Book Antiqua"/>
                </a:rPr>
                <a:t>Many of the software companies, such as Google and Facebook which rely heavily on advertising have cyclical businesses and see their revenues and margins drop the most in an economic downturn, and with the possibility of a recession in the near future, these companies pose many potential risks</a:t>
              </a:r>
              <a:endParaRPr sz="1200">
                <a:solidFill>
                  <a:schemeClr val="dk1"/>
                </a:solidFill>
                <a:latin typeface="Book Antiqua"/>
                <a:ea typeface="Book Antiqua"/>
                <a:cs typeface="Book Antiqua"/>
                <a:sym typeface="Book Antiqua"/>
              </a:endParaRPr>
            </a:p>
          </p:txBody>
        </p:sp>
        <p:sp>
          <p:nvSpPr>
            <p:cNvPr id="157" name="Google Shape;157;p4"/>
            <p:cNvSpPr/>
            <p:nvPr/>
          </p:nvSpPr>
          <p:spPr>
            <a:xfrm>
              <a:off x="328613" y="1124562"/>
              <a:ext cx="5588400" cy="3618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Strengths &amp; Opportunities </a:t>
              </a:r>
              <a:endParaRPr b="0" i="0" sz="1400" u="none" cap="none" strike="noStrike">
                <a:solidFill>
                  <a:srgbClr val="000000"/>
                </a:solidFill>
                <a:latin typeface="Arial"/>
                <a:ea typeface="Arial"/>
                <a:cs typeface="Arial"/>
                <a:sym typeface="Arial"/>
              </a:endParaRPr>
            </a:p>
          </p:txBody>
        </p:sp>
        <p:sp>
          <p:nvSpPr>
            <p:cNvPr id="158" name="Google Shape;158;p4"/>
            <p:cNvSpPr/>
            <p:nvPr/>
          </p:nvSpPr>
          <p:spPr>
            <a:xfrm>
              <a:off x="6201125" y="1124562"/>
              <a:ext cx="5588400" cy="361800"/>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Weaknesses &amp; Threats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cxnSp>
        <p:nvCxnSpPr>
          <p:cNvPr id="163" name="Google Shape;163;p5"/>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64" name="Google Shape;164;p5"/>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65" name="Google Shape;165;p5"/>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166" name="Google Shape;166;p5"/>
          <p:cNvSpPr txBox="1"/>
          <p:nvPr/>
        </p:nvSpPr>
        <p:spPr>
          <a:xfrm>
            <a:off x="390525" y="132639"/>
            <a:ext cx="1141095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Competitive Landscape</a:t>
            </a:r>
            <a:endParaRPr b="0" i="0" sz="1400" u="none" cap="none" strike="noStrike">
              <a:solidFill>
                <a:srgbClr val="000000"/>
              </a:solidFill>
              <a:latin typeface="Arial"/>
              <a:ea typeface="Arial"/>
              <a:cs typeface="Arial"/>
              <a:sym typeface="Arial"/>
            </a:endParaRPr>
          </a:p>
        </p:txBody>
      </p:sp>
      <p:pic>
        <p:nvPicPr>
          <p:cNvPr id="167" name="Google Shape;167;p5"/>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sp>
        <p:nvSpPr>
          <p:cNvPr id="168" name="Google Shape;168;p5"/>
          <p:cNvSpPr txBox="1"/>
          <p:nvPr/>
        </p:nvSpPr>
        <p:spPr>
          <a:xfrm>
            <a:off x="328625" y="1240400"/>
            <a:ext cx="8074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69" name="Google Shape;169;p5"/>
          <p:cNvSpPr txBox="1"/>
          <p:nvPr/>
        </p:nvSpPr>
        <p:spPr>
          <a:xfrm>
            <a:off x="401350" y="924875"/>
            <a:ext cx="75597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Book Antiqua"/>
                <a:ea typeface="Book Antiqua"/>
                <a:cs typeface="Book Antiqua"/>
                <a:sym typeface="Book Antiqua"/>
              </a:rPr>
              <a:t>The </a:t>
            </a:r>
            <a:r>
              <a:rPr lang="en-US">
                <a:latin typeface="Book Antiqua"/>
                <a:ea typeface="Book Antiqua"/>
                <a:cs typeface="Book Antiqua"/>
                <a:sym typeface="Book Antiqua"/>
              </a:rPr>
              <a:t>technology</a:t>
            </a:r>
            <a:r>
              <a:rPr b="0" i="0" lang="en-US" sz="1400" u="none" cap="none" strike="noStrike">
                <a:solidFill>
                  <a:srgbClr val="000000"/>
                </a:solidFill>
                <a:latin typeface="Book Antiqua"/>
                <a:ea typeface="Book Antiqua"/>
                <a:cs typeface="Book Antiqua"/>
                <a:sym typeface="Book Antiqua"/>
              </a:rPr>
              <a:t> industry in the United States </a:t>
            </a:r>
            <a:r>
              <a:rPr lang="en-US">
                <a:latin typeface="Book Antiqua"/>
                <a:ea typeface="Book Antiqua"/>
                <a:cs typeface="Book Antiqua"/>
                <a:sym typeface="Book Antiqua"/>
              </a:rPr>
              <a:t>is growing at a rapid rate, with intense competition. Since innovation is an important key to success in this industry, large portions are spent on Research &amp; Development. </a:t>
            </a:r>
            <a:endParaRPr>
              <a:latin typeface="Book Antiqua"/>
              <a:ea typeface="Book Antiqua"/>
              <a:cs typeface="Book Antiqua"/>
              <a:sym typeface="Book Antiqua"/>
            </a:endParaRPr>
          </a:p>
          <a:p>
            <a:pPr indent="-317500" lvl="0" marL="457200" marR="0" rtl="0" algn="l">
              <a:lnSpc>
                <a:spcPct val="100000"/>
              </a:lnSpc>
              <a:spcBef>
                <a:spcPts val="0"/>
              </a:spcBef>
              <a:spcAft>
                <a:spcPts val="0"/>
              </a:spcAft>
              <a:buSzPts val="1400"/>
              <a:buFont typeface="Book Antiqua"/>
              <a:buChar char="●"/>
            </a:pPr>
            <a:r>
              <a:rPr lang="en-US">
                <a:latin typeface="Book Antiqua"/>
                <a:ea typeface="Book Antiqua"/>
                <a:cs typeface="Book Antiqua"/>
                <a:sym typeface="Book Antiqua"/>
              </a:rPr>
              <a:t>There has been a shift towards services since the onset of the pandemic – software-as-a-service and hardware-as-a-service have grown in demand as a way for businesses to gain recurring revenue. </a:t>
            </a:r>
            <a:endParaRPr>
              <a:latin typeface="Book Antiqua"/>
              <a:ea typeface="Book Antiqua"/>
              <a:cs typeface="Book Antiqua"/>
              <a:sym typeface="Book Antiqua"/>
            </a:endParaRPr>
          </a:p>
          <a:p>
            <a:pPr indent="-317500" lvl="0" marL="457200" marR="0" rtl="0" algn="l">
              <a:lnSpc>
                <a:spcPct val="100000"/>
              </a:lnSpc>
              <a:spcBef>
                <a:spcPts val="0"/>
              </a:spcBef>
              <a:spcAft>
                <a:spcPts val="0"/>
              </a:spcAft>
              <a:buSzPts val="1400"/>
              <a:buFont typeface="Book Antiqua"/>
              <a:buChar char="●"/>
            </a:pPr>
            <a:r>
              <a:rPr lang="en-US">
                <a:latin typeface="Book Antiqua"/>
                <a:ea typeface="Book Antiqua"/>
                <a:cs typeface="Book Antiqua"/>
                <a:sym typeface="Book Antiqua"/>
              </a:rPr>
              <a:t>Supply-chain disruptions over the past few years have shown the need for technology in transforming outdated supply chains. Semiconductors and robotic automation of manufacturing processes have been a big trend in the past few years</a:t>
            </a:r>
            <a:endParaRPr>
              <a:latin typeface="Book Antiqua"/>
              <a:ea typeface="Book Antiqua"/>
              <a:cs typeface="Book Antiqua"/>
              <a:sym typeface="Book Antiqua"/>
            </a:endParaRPr>
          </a:p>
          <a:p>
            <a:pPr indent="-317500" lvl="0" marL="457200" marR="0" rtl="0" algn="l">
              <a:lnSpc>
                <a:spcPct val="100000"/>
              </a:lnSpc>
              <a:spcBef>
                <a:spcPts val="0"/>
              </a:spcBef>
              <a:spcAft>
                <a:spcPts val="0"/>
              </a:spcAft>
              <a:buSzPts val="1400"/>
              <a:buFont typeface="Book Antiqua"/>
              <a:buChar char="●"/>
            </a:pPr>
            <a:r>
              <a:rPr lang="en-US">
                <a:latin typeface="Book Antiqua"/>
                <a:ea typeface="Book Antiqua"/>
                <a:cs typeface="Book Antiqua"/>
                <a:sym typeface="Book Antiqua"/>
              </a:rPr>
              <a:t>Antitrust laws govern many markets, but since R&amp;D spending is such a large factor for technology companies, it is rare for an incumbent monopolist to become </a:t>
            </a:r>
            <a:r>
              <a:rPr lang="en-US">
                <a:latin typeface="Book Antiqua"/>
                <a:ea typeface="Book Antiqua"/>
                <a:cs typeface="Book Antiqua"/>
                <a:sym typeface="Book Antiqua"/>
              </a:rPr>
              <a:t>lazy or act in a monopolistic manner</a:t>
            </a:r>
            <a:endParaRPr>
              <a:latin typeface="Book Antiqua"/>
              <a:ea typeface="Book Antiqua"/>
              <a:cs typeface="Book Antiqua"/>
              <a:sym typeface="Book Antiqua"/>
            </a:endParaRPr>
          </a:p>
          <a:p>
            <a:pPr indent="-317500" lvl="0" marL="457200" marR="0" rtl="0" algn="l">
              <a:lnSpc>
                <a:spcPct val="100000"/>
              </a:lnSpc>
              <a:spcBef>
                <a:spcPts val="0"/>
              </a:spcBef>
              <a:spcAft>
                <a:spcPts val="0"/>
              </a:spcAft>
              <a:buSzPts val="1400"/>
              <a:buFont typeface="Book Antiqua"/>
              <a:buChar char="●"/>
            </a:pPr>
            <a:r>
              <a:rPr lang="en-US">
                <a:latin typeface="Book Antiqua"/>
                <a:ea typeface="Book Antiqua"/>
                <a:cs typeface="Book Antiqua"/>
                <a:sym typeface="Book Antiqua"/>
              </a:rPr>
              <a:t>Semiconductor manufacturing is a very competitive industry right now, but there are not many options for smaller players to gain market share as the barriers to entry are significant, including the massive costs to build a semiconductor manufacturing plant </a:t>
            </a:r>
            <a:endParaRPr>
              <a:latin typeface="Book Antiqua"/>
              <a:ea typeface="Book Antiqua"/>
              <a:cs typeface="Book Antiqua"/>
              <a:sym typeface="Book Antiqua"/>
            </a:endParaRPr>
          </a:p>
          <a:p>
            <a:pPr indent="-317500" lvl="0" marL="457200" marR="0" rtl="0" algn="l">
              <a:lnSpc>
                <a:spcPct val="100000"/>
              </a:lnSpc>
              <a:spcBef>
                <a:spcPts val="0"/>
              </a:spcBef>
              <a:spcAft>
                <a:spcPts val="0"/>
              </a:spcAft>
              <a:buSzPts val="1400"/>
              <a:buFont typeface="Book Antiqua"/>
              <a:buChar char="●"/>
            </a:pPr>
            <a:r>
              <a:rPr lang="en-US">
                <a:latin typeface="Book Antiqua"/>
                <a:ea typeface="Book Antiqua"/>
                <a:cs typeface="Book Antiqua"/>
                <a:sym typeface="Book Antiqua"/>
              </a:rPr>
              <a:t>The technology hardware industry is fairly fragmented, with companies like Apple, Microsoft, Intel, HP, Cisco, and Oracle all competing to be the market leader</a:t>
            </a:r>
            <a:endParaRPr>
              <a:latin typeface="Book Antiqua"/>
              <a:ea typeface="Book Antiqua"/>
              <a:cs typeface="Book Antiqua"/>
              <a:sym typeface="Book Antiqua"/>
            </a:endParaRPr>
          </a:p>
        </p:txBody>
      </p:sp>
      <p:pic>
        <p:nvPicPr>
          <p:cNvPr id="170" name="Google Shape;170;p5"/>
          <p:cNvPicPr preferRelativeResize="0"/>
          <p:nvPr/>
        </p:nvPicPr>
        <p:blipFill>
          <a:blip r:embed="rId4">
            <a:alphaModFix/>
          </a:blip>
          <a:stretch>
            <a:fillRect/>
          </a:stretch>
        </p:blipFill>
        <p:spPr>
          <a:xfrm>
            <a:off x="8173050" y="1504950"/>
            <a:ext cx="3534226" cy="384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cxnSp>
        <p:nvCxnSpPr>
          <p:cNvPr id="175" name="Google Shape;175;p6"/>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76" name="Google Shape;176;p6"/>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Book Antiqua"/>
                <a:ea typeface="Book Antiqua"/>
                <a:cs typeface="Book Antiqua"/>
                <a:sym typeface="Book Antiqua"/>
              </a:rPr>
              <a:t>‹#›</a:t>
            </a:fld>
            <a:endParaRPr b="0" i="0" sz="1400" u="none" cap="none" strike="noStrike">
              <a:solidFill>
                <a:schemeClr val="dk1"/>
              </a:solidFill>
              <a:latin typeface="Book Antiqua"/>
              <a:ea typeface="Book Antiqua"/>
              <a:cs typeface="Book Antiqua"/>
              <a:sym typeface="Book Antiqua"/>
            </a:endParaRPr>
          </a:p>
        </p:txBody>
      </p:sp>
      <p:sp>
        <p:nvSpPr>
          <p:cNvPr id="177" name="Google Shape;177;p6"/>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Book Antiqua"/>
              <a:ea typeface="Book Antiqua"/>
              <a:cs typeface="Book Antiqua"/>
              <a:sym typeface="Book Antiqua"/>
            </a:endParaRPr>
          </a:p>
        </p:txBody>
      </p:sp>
      <p:sp>
        <p:nvSpPr>
          <p:cNvPr id="178" name="Google Shape;178;p6"/>
          <p:cNvSpPr txBox="1"/>
          <p:nvPr/>
        </p:nvSpPr>
        <p:spPr>
          <a:xfrm>
            <a:off x="390525" y="132639"/>
            <a:ext cx="44648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Segments of Interest</a:t>
            </a:r>
            <a:endParaRPr b="0" i="0" sz="1400" u="none" cap="none" strike="noStrike">
              <a:solidFill>
                <a:srgbClr val="000000"/>
              </a:solidFill>
              <a:latin typeface="Arial"/>
              <a:ea typeface="Arial"/>
              <a:cs typeface="Arial"/>
              <a:sym typeface="Arial"/>
            </a:endParaRPr>
          </a:p>
        </p:txBody>
      </p:sp>
      <p:pic>
        <p:nvPicPr>
          <p:cNvPr id="179" name="Google Shape;179;p6"/>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sp>
        <p:nvSpPr>
          <p:cNvPr id="180" name="Google Shape;180;p6"/>
          <p:cNvSpPr/>
          <p:nvPr/>
        </p:nvSpPr>
        <p:spPr>
          <a:xfrm>
            <a:off x="328613" y="926020"/>
            <a:ext cx="3837870" cy="357409"/>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Segment of Interest</a:t>
            </a:r>
            <a:endParaRPr b="0" i="0" sz="1400" u="none" cap="none" strike="noStrike">
              <a:solidFill>
                <a:srgbClr val="000000"/>
              </a:solidFill>
              <a:latin typeface="Arial"/>
              <a:ea typeface="Arial"/>
              <a:cs typeface="Arial"/>
              <a:sym typeface="Arial"/>
            </a:endParaRPr>
          </a:p>
        </p:txBody>
      </p:sp>
      <p:sp>
        <p:nvSpPr>
          <p:cNvPr id="181" name="Google Shape;181;p6"/>
          <p:cNvSpPr/>
          <p:nvPr/>
        </p:nvSpPr>
        <p:spPr>
          <a:xfrm>
            <a:off x="4166483" y="926019"/>
            <a:ext cx="7634992" cy="357409"/>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9900"/>
                </a:solidFill>
                <a:latin typeface="Book Antiqua"/>
                <a:ea typeface="Book Antiqua"/>
                <a:cs typeface="Book Antiqua"/>
                <a:sym typeface="Book Antiqua"/>
              </a:rPr>
              <a:t>Rationale</a:t>
            </a:r>
            <a:endParaRPr b="0" i="0" sz="1400" u="none" cap="none" strike="noStrike">
              <a:solidFill>
                <a:srgbClr val="000000"/>
              </a:solidFill>
              <a:latin typeface="Arial"/>
              <a:ea typeface="Arial"/>
              <a:cs typeface="Arial"/>
              <a:sym typeface="Arial"/>
            </a:endParaRPr>
          </a:p>
        </p:txBody>
      </p:sp>
      <p:grpSp>
        <p:nvGrpSpPr>
          <p:cNvPr id="182" name="Google Shape;182;p6"/>
          <p:cNvGrpSpPr/>
          <p:nvPr/>
        </p:nvGrpSpPr>
        <p:grpSpPr>
          <a:xfrm>
            <a:off x="328625" y="1283512"/>
            <a:ext cx="11472870" cy="2726405"/>
            <a:chOff x="328613" y="1283484"/>
            <a:chExt cx="11472870" cy="2426707"/>
          </a:xfrm>
        </p:grpSpPr>
        <p:grpSp>
          <p:nvGrpSpPr>
            <p:cNvPr id="183" name="Google Shape;183;p6"/>
            <p:cNvGrpSpPr/>
            <p:nvPr/>
          </p:nvGrpSpPr>
          <p:grpSpPr>
            <a:xfrm>
              <a:off x="328613" y="1283484"/>
              <a:ext cx="11472870" cy="808751"/>
              <a:chOff x="328613" y="1283429"/>
              <a:chExt cx="11472870" cy="357301"/>
            </a:xfrm>
          </p:grpSpPr>
          <p:sp>
            <p:nvSpPr>
              <p:cNvPr id="184" name="Google Shape;184;p6"/>
              <p:cNvSpPr/>
              <p:nvPr/>
            </p:nvSpPr>
            <p:spPr>
              <a:xfrm>
                <a:off x="328613" y="1283430"/>
                <a:ext cx="3837900" cy="357300"/>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Software and Services</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a:off x="4166483" y="1283429"/>
                <a:ext cx="7635000" cy="357300"/>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311150" lvl="0" marL="457200" marR="0" rtl="0" algn="l">
                  <a:lnSpc>
                    <a:spcPct val="100000"/>
                  </a:lnSpc>
                  <a:spcBef>
                    <a:spcPts val="0"/>
                  </a:spcBef>
                  <a:spcAft>
                    <a:spcPts val="0"/>
                  </a:spcAft>
                  <a:buClr>
                    <a:schemeClr val="dk1"/>
                  </a:buClr>
                  <a:buSzPts val="1300"/>
                  <a:buFont typeface="Book Antiqua"/>
                  <a:buChar char="●"/>
                </a:pPr>
                <a:r>
                  <a:rPr lang="en-US" sz="1300">
                    <a:solidFill>
                      <a:schemeClr val="dk1"/>
                    </a:solidFill>
                    <a:latin typeface="Book Antiqua"/>
                    <a:ea typeface="Book Antiqua"/>
                    <a:cs typeface="Book Antiqua"/>
                    <a:sym typeface="Book Antiqua"/>
                  </a:rPr>
                  <a:t>Software sold by companies such as Microsoft (Excel), Adobe, and Google are essential to our economy and everyday lives</a:t>
                </a:r>
                <a:endParaRPr b="0" i="0" sz="1300" u="none" cap="none" strike="noStrike">
                  <a:solidFill>
                    <a:schemeClr val="dk1"/>
                  </a:solidFill>
                  <a:latin typeface="Book Antiqua"/>
                  <a:ea typeface="Book Antiqua"/>
                  <a:cs typeface="Book Antiqua"/>
                  <a:sym typeface="Book Antiqua"/>
                </a:endParaRPr>
              </a:p>
            </p:txBody>
          </p:sp>
        </p:grpSp>
        <p:grpSp>
          <p:nvGrpSpPr>
            <p:cNvPr id="186" name="Google Shape;186;p6"/>
            <p:cNvGrpSpPr/>
            <p:nvPr/>
          </p:nvGrpSpPr>
          <p:grpSpPr>
            <a:xfrm>
              <a:off x="328613" y="2092465"/>
              <a:ext cx="11472870" cy="808751"/>
              <a:chOff x="328613" y="1283429"/>
              <a:chExt cx="11472870" cy="357301"/>
            </a:xfrm>
          </p:grpSpPr>
          <p:sp>
            <p:nvSpPr>
              <p:cNvPr id="187" name="Google Shape;187;p6"/>
              <p:cNvSpPr/>
              <p:nvPr/>
            </p:nvSpPr>
            <p:spPr>
              <a:xfrm>
                <a:off x="328613" y="1283430"/>
                <a:ext cx="3837900" cy="357300"/>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Book Antiqua"/>
                    <a:ea typeface="Book Antiqua"/>
                    <a:cs typeface="Book Antiqua"/>
                    <a:sym typeface="Book Antiqua"/>
                  </a:rPr>
                  <a:t>Technology Hardware and Equipment</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4166483" y="1283429"/>
                <a:ext cx="7635000" cy="357300"/>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311150" lvl="0" marL="457200" marR="0" rtl="0" algn="l">
                  <a:lnSpc>
                    <a:spcPct val="100000"/>
                  </a:lnSpc>
                  <a:spcBef>
                    <a:spcPts val="0"/>
                  </a:spcBef>
                  <a:spcAft>
                    <a:spcPts val="0"/>
                  </a:spcAft>
                  <a:buClr>
                    <a:schemeClr val="dk1"/>
                  </a:buClr>
                  <a:buSzPts val="1300"/>
                  <a:buFont typeface="Book Antiqua"/>
                  <a:buChar char="●"/>
                </a:pPr>
                <a:r>
                  <a:rPr lang="en-US" sz="1300">
                    <a:solidFill>
                      <a:schemeClr val="dk1"/>
                    </a:solidFill>
                    <a:latin typeface="Book Antiqua"/>
                    <a:ea typeface="Book Antiqua"/>
                    <a:cs typeface="Book Antiqua"/>
                    <a:sym typeface="Book Antiqua"/>
                  </a:rPr>
                  <a:t>Technology hardware such as PCs and data storage centers are </a:t>
                </a:r>
                <a:r>
                  <a:rPr lang="en-US" sz="1300">
                    <a:solidFill>
                      <a:schemeClr val="dk1"/>
                    </a:solidFill>
                    <a:latin typeface="Book Antiqua"/>
                    <a:ea typeface="Book Antiqua"/>
                    <a:cs typeface="Book Antiqua"/>
                    <a:sym typeface="Book Antiqua"/>
                  </a:rPr>
                  <a:t>increasingly important as enterprise software sees growth among businesses</a:t>
                </a:r>
                <a:endParaRPr b="0" i="0" sz="1300" u="none" cap="none" strike="noStrike">
                  <a:solidFill>
                    <a:schemeClr val="dk1"/>
                  </a:solidFill>
                  <a:latin typeface="Book Antiqua"/>
                  <a:ea typeface="Book Antiqua"/>
                  <a:cs typeface="Book Antiqua"/>
                  <a:sym typeface="Book Antiqua"/>
                </a:endParaRPr>
              </a:p>
            </p:txBody>
          </p:sp>
        </p:grpSp>
        <p:grpSp>
          <p:nvGrpSpPr>
            <p:cNvPr id="189" name="Google Shape;189;p6"/>
            <p:cNvGrpSpPr/>
            <p:nvPr/>
          </p:nvGrpSpPr>
          <p:grpSpPr>
            <a:xfrm>
              <a:off x="328613" y="2901440"/>
              <a:ext cx="11472870" cy="808751"/>
              <a:chOff x="328613" y="1283429"/>
              <a:chExt cx="11472870" cy="357301"/>
            </a:xfrm>
          </p:grpSpPr>
          <p:sp>
            <p:nvSpPr>
              <p:cNvPr id="190" name="Google Shape;190;p6"/>
              <p:cNvSpPr/>
              <p:nvPr/>
            </p:nvSpPr>
            <p:spPr>
              <a:xfrm>
                <a:off x="328613" y="1283430"/>
                <a:ext cx="3837900" cy="357300"/>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Semiconductors and Semiconductor Equipment</a:t>
                </a:r>
                <a:endParaRPr b="0" i="0" sz="1800" u="none" cap="none" strike="noStrike">
                  <a:solidFill>
                    <a:schemeClr val="dk1"/>
                  </a:solidFill>
                  <a:latin typeface="Book Antiqua"/>
                  <a:ea typeface="Book Antiqua"/>
                  <a:cs typeface="Book Antiqua"/>
                  <a:sym typeface="Book Antiqua"/>
                </a:endParaRPr>
              </a:p>
            </p:txBody>
          </p:sp>
          <p:sp>
            <p:nvSpPr>
              <p:cNvPr id="191" name="Google Shape;191;p6"/>
              <p:cNvSpPr/>
              <p:nvPr/>
            </p:nvSpPr>
            <p:spPr>
              <a:xfrm>
                <a:off x="4166483" y="1283429"/>
                <a:ext cx="7635000" cy="357300"/>
              </a:xfrm>
              <a:prstGeom prst="rect">
                <a:avLst/>
              </a:prstGeom>
              <a:solidFill>
                <a:schemeClr val="lt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311150" lvl="0" marL="457200" marR="0" rtl="0" algn="l">
                  <a:lnSpc>
                    <a:spcPct val="100000"/>
                  </a:lnSpc>
                  <a:spcBef>
                    <a:spcPts val="0"/>
                  </a:spcBef>
                  <a:spcAft>
                    <a:spcPts val="0"/>
                  </a:spcAft>
                  <a:buClr>
                    <a:schemeClr val="dk1"/>
                  </a:buClr>
                  <a:buSzPts val="1300"/>
                  <a:buFont typeface="Book Antiqua"/>
                  <a:buChar char="●"/>
                </a:pPr>
                <a:r>
                  <a:rPr lang="en-US" sz="1300">
                    <a:solidFill>
                      <a:schemeClr val="dk1"/>
                    </a:solidFill>
                    <a:latin typeface="Book Antiqua"/>
                    <a:ea typeface="Book Antiqua"/>
                    <a:cs typeface="Book Antiqua"/>
                    <a:sym typeface="Book Antiqua"/>
                  </a:rPr>
                  <a:t>Semiconductors are essential to practically every </a:t>
                </a:r>
                <a:r>
                  <a:rPr lang="en-US" sz="1300">
                    <a:solidFill>
                      <a:schemeClr val="dk1"/>
                    </a:solidFill>
                    <a:latin typeface="Book Antiqua"/>
                    <a:ea typeface="Book Antiqua"/>
                    <a:cs typeface="Book Antiqua"/>
                    <a:sym typeface="Book Antiqua"/>
                  </a:rPr>
                  <a:t>electronic device and product we make and use</a:t>
                </a:r>
                <a:endParaRPr b="0" i="0" sz="1300" u="none" cap="none" strike="noStrike">
                  <a:solidFill>
                    <a:schemeClr val="dk1"/>
                  </a:solidFill>
                  <a:latin typeface="Book Antiqua"/>
                  <a:ea typeface="Book Antiqua"/>
                  <a:cs typeface="Book Antiqua"/>
                  <a:sym typeface="Book Antiqua"/>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cxnSp>
        <p:nvCxnSpPr>
          <p:cNvPr id="196" name="Google Shape;196;p7"/>
          <p:cNvCxnSpPr/>
          <p:nvPr/>
        </p:nvCxnSpPr>
        <p:spPr>
          <a:xfrm flipH="1" rot="10800000">
            <a:off x="1137037" y="6115050"/>
            <a:ext cx="10664438" cy="80"/>
          </a:xfrm>
          <a:prstGeom prst="straightConnector1">
            <a:avLst/>
          </a:prstGeom>
          <a:noFill/>
          <a:ln cap="flat" cmpd="sng" w="15875">
            <a:solidFill>
              <a:srgbClr val="FF9900"/>
            </a:solidFill>
            <a:prstDash val="solid"/>
            <a:miter lim="800000"/>
            <a:headEnd len="sm" w="sm" type="none"/>
            <a:tailEnd len="sm" w="sm" type="none"/>
          </a:ln>
        </p:spPr>
      </p:cxnSp>
      <p:sp>
        <p:nvSpPr>
          <p:cNvPr id="197" name="Google Shape;197;p7"/>
          <p:cNvSpPr txBox="1"/>
          <p:nvPr/>
        </p:nvSpPr>
        <p:spPr>
          <a:xfrm>
            <a:off x="11649813" y="6115130"/>
            <a:ext cx="2792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Calibri"/>
              <a:ea typeface="Calibri"/>
              <a:cs typeface="Calibri"/>
              <a:sym typeface="Calibri"/>
            </a:endParaRPr>
          </a:p>
        </p:txBody>
      </p:sp>
      <p:sp>
        <p:nvSpPr>
          <p:cNvPr id="198" name="Google Shape;198;p7"/>
          <p:cNvSpPr/>
          <p:nvPr/>
        </p:nvSpPr>
        <p:spPr>
          <a:xfrm>
            <a:off x="328613" y="103370"/>
            <a:ext cx="11472862" cy="668155"/>
          </a:xfrm>
          <a:prstGeom prst="rect">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199" name="Google Shape;199;p7"/>
          <p:cNvSpPr txBox="1"/>
          <p:nvPr/>
        </p:nvSpPr>
        <p:spPr>
          <a:xfrm>
            <a:off x="390525" y="132639"/>
            <a:ext cx="446484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9900"/>
                </a:solidFill>
                <a:latin typeface="Book Antiqua"/>
                <a:ea typeface="Book Antiqua"/>
                <a:cs typeface="Book Antiqua"/>
                <a:sym typeface="Book Antiqua"/>
              </a:rPr>
              <a:t>Public Comparables</a:t>
            </a:r>
            <a:endParaRPr b="0" i="0" sz="1400" u="none" cap="none" strike="noStrike">
              <a:solidFill>
                <a:srgbClr val="000000"/>
              </a:solidFill>
              <a:latin typeface="Arial"/>
              <a:ea typeface="Arial"/>
              <a:cs typeface="Arial"/>
              <a:sym typeface="Arial"/>
            </a:endParaRPr>
          </a:p>
        </p:txBody>
      </p:sp>
      <p:pic>
        <p:nvPicPr>
          <p:cNvPr id="200" name="Google Shape;200;p7"/>
          <p:cNvPicPr preferRelativeResize="0"/>
          <p:nvPr/>
        </p:nvPicPr>
        <p:blipFill rotWithShape="1">
          <a:blip r:embed="rId3">
            <a:alphaModFix/>
          </a:blip>
          <a:srcRect b="34286" l="28878" r="29474" t="51684"/>
          <a:stretch/>
        </p:blipFill>
        <p:spPr>
          <a:xfrm>
            <a:off x="328613" y="5879750"/>
            <a:ext cx="587847" cy="543157"/>
          </a:xfrm>
          <a:prstGeom prst="rect">
            <a:avLst/>
          </a:prstGeom>
          <a:noFill/>
          <a:ln>
            <a:noFill/>
          </a:ln>
        </p:spPr>
      </p:pic>
      <p:pic>
        <p:nvPicPr>
          <p:cNvPr id="201" name="Google Shape;201;p7"/>
          <p:cNvPicPr preferRelativeResize="0"/>
          <p:nvPr/>
        </p:nvPicPr>
        <p:blipFill rotWithShape="1">
          <a:blip r:embed="rId4">
            <a:alphaModFix/>
          </a:blip>
          <a:srcRect b="28036" l="0" r="0" t="0"/>
          <a:stretch/>
        </p:blipFill>
        <p:spPr>
          <a:xfrm>
            <a:off x="240513" y="1747313"/>
            <a:ext cx="11649075" cy="3164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2019-08-31T19:48:46Z</dcterms:created>
  <dc:creator>Murad  Berdyklychev</dc:creator>
</cp:coreProperties>
</file>