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
      <p:font typeface="Book Antiqu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gWiqIbEZl29cZV9LiTnmpOd/9Z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ookAntiqua-regular.fntdata"/><Relationship Id="rId11" Type="http://schemas.openxmlformats.org/officeDocument/2006/relationships/slide" Target="slides/slide6.xml"/><Relationship Id="rId22" Type="http://schemas.openxmlformats.org/officeDocument/2006/relationships/font" Target="fonts/BookAntiqua-italic.fntdata"/><Relationship Id="rId10" Type="http://schemas.openxmlformats.org/officeDocument/2006/relationships/slide" Target="slides/slide5.xml"/><Relationship Id="rId21" Type="http://schemas.openxmlformats.org/officeDocument/2006/relationships/font" Target="fonts/BookAntiqua-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BookAntiqu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5ba6f8052a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15ba6f8052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ba6f8052a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15ba6f8052a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642716b3a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1642716b3a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mailto:haipengyan@brandeis.edu" TargetMode="External"/><Relationship Id="rId5" Type="http://schemas.openxmlformats.org/officeDocument/2006/relationships/hyperlink" Target="mailto:yuc@brandeis.edu" TargetMode="External"/><Relationship Id="rId6" Type="http://schemas.openxmlformats.org/officeDocument/2006/relationships/hyperlink" Target="mailto:zhovatter@brandeis.edu" TargetMode="External"/><Relationship Id="rId7" Type="http://schemas.openxmlformats.org/officeDocument/2006/relationships/hyperlink" Target="mailto:christinalin@brandeis.edu" TargetMode="External"/><Relationship Id="rId8" Type="http://schemas.openxmlformats.org/officeDocument/2006/relationships/hyperlink" Target="mailto:thaodang@brandeis.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my.ibisworld.com/us/en/business-environment-profiles/b103" TargetMode="External"/><Relationship Id="rId5" Type="http://schemas.openxmlformats.org/officeDocument/2006/relationships/hyperlink" Target="https://my.ibisworld.com/us/en/business-environment-profiles/b1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grpSp>
        <p:nvGrpSpPr>
          <p:cNvPr id="88" name="Google Shape;88;p1"/>
          <p:cNvGrpSpPr/>
          <p:nvPr/>
        </p:nvGrpSpPr>
        <p:grpSpPr>
          <a:xfrm>
            <a:off x="-8833" y="5024321"/>
            <a:ext cx="12200833" cy="1833680"/>
            <a:chOff x="0" y="4915947"/>
            <a:chExt cx="12192000" cy="1942054"/>
          </a:xfrm>
        </p:grpSpPr>
        <p:sp>
          <p:nvSpPr>
            <p:cNvPr id="89" name="Google Shape;89;p1"/>
            <p:cNvSpPr/>
            <p:nvPr/>
          </p:nvSpPr>
          <p:spPr>
            <a:xfrm>
              <a:off x="0" y="4915947"/>
              <a:ext cx="12192000" cy="1942054"/>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pic>
          <p:nvPicPr>
            <p:cNvPr id="90" name="Google Shape;90;p1"/>
            <p:cNvPicPr preferRelativeResize="0"/>
            <p:nvPr/>
          </p:nvPicPr>
          <p:blipFill rotWithShape="1">
            <a:blip r:embed="rId4">
              <a:alphaModFix/>
            </a:blip>
            <a:srcRect b="32033" l="0" r="0" t="31528"/>
            <a:stretch/>
          </p:blipFill>
          <p:spPr>
            <a:xfrm>
              <a:off x="10248900" y="4915947"/>
              <a:ext cx="1943100" cy="1819780"/>
            </a:xfrm>
            <a:prstGeom prst="rect">
              <a:avLst/>
            </a:prstGeom>
            <a:noFill/>
            <a:ln>
              <a:noFill/>
            </a:ln>
          </p:spPr>
        </p:pic>
      </p:grpSp>
      <p:sp>
        <p:nvSpPr>
          <p:cNvPr id="91" name="Google Shape;91;p1"/>
          <p:cNvSpPr/>
          <p:nvPr/>
        </p:nvSpPr>
        <p:spPr>
          <a:xfrm>
            <a:off x="0" y="3190640"/>
            <a:ext cx="12200832" cy="183368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92" name="Google Shape;92;p1"/>
          <p:cNvSpPr txBox="1"/>
          <p:nvPr/>
        </p:nvSpPr>
        <p:spPr>
          <a:xfrm>
            <a:off x="583061" y="3784314"/>
            <a:ext cx="6835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lang="en-US" sz="3000">
                <a:solidFill>
                  <a:schemeClr val="accent2"/>
                </a:solidFill>
                <a:latin typeface="Book Antiqua"/>
                <a:ea typeface="Book Antiqua"/>
                <a:cs typeface="Book Antiqua"/>
                <a:sym typeface="Book Antiqua"/>
              </a:rPr>
              <a:t>Financials </a:t>
            </a:r>
            <a:r>
              <a:rPr b="0" i="0" lang="en-US" sz="3000" u="none" cap="none" strike="noStrike">
                <a:solidFill>
                  <a:schemeClr val="accent2"/>
                </a:solidFill>
                <a:latin typeface="Book Antiqua"/>
                <a:ea typeface="Book Antiqua"/>
                <a:cs typeface="Book Antiqua"/>
                <a:sym typeface="Book Antiqua"/>
              </a:rPr>
              <a:t>Industry Overview </a:t>
            </a:r>
            <a:endParaRPr b="0" i="0" sz="3000" u="none" cap="none" strike="noStrike">
              <a:solidFill>
                <a:schemeClr val="accent2"/>
              </a:solidFill>
              <a:latin typeface="Book Antiqua"/>
              <a:ea typeface="Book Antiqua"/>
              <a:cs typeface="Book Antiqua"/>
              <a:sym typeface="Book Antiqua"/>
            </a:endParaRPr>
          </a:p>
        </p:txBody>
      </p:sp>
      <p:sp>
        <p:nvSpPr>
          <p:cNvPr id="93" name="Google Shape;93;p1"/>
          <p:cNvSpPr txBox="1"/>
          <p:nvPr/>
        </p:nvSpPr>
        <p:spPr>
          <a:xfrm>
            <a:off x="1411853" y="5248662"/>
            <a:ext cx="229574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Fall 2022</a:t>
            </a:r>
            <a:endParaRPr b="0" i="0" sz="1400" u="none" cap="none" strike="noStrike">
              <a:solidFill>
                <a:srgbClr val="000000"/>
              </a:solidFill>
              <a:latin typeface="Arial"/>
              <a:ea typeface="Arial"/>
              <a:cs typeface="Arial"/>
              <a:sym typeface="Arial"/>
            </a:endParaRPr>
          </a:p>
        </p:txBody>
      </p:sp>
      <p:sp>
        <p:nvSpPr>
          <p:cNvPr id="94" name="Google Shape;9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5ba6f8052a_0_2"/>
          <p:cNvSpPr/>
          <p:nvPr/>
        </p:nvSpPr>
        <p:spPr>
          <a:xfrm>
            <a:off x="0" y="-16475"/>
            <a:ext cx="12200700" cy="4398900"/>
          </a:xfrm>
          <a:prstGeom prst="rect">
            <a:avLst/>
          </a:prstGeom>
          <a:solidFill>
            <a:schemeClr val="dk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6" name="Google Shape;206;g15ba6f8052a_0_2"/>
          <p:cNvPicPr preferRelativeResize="0"/>
          <p:nvPr/>
        </p:nvPicPr>
        <p:blipFill rotWithShape="1">
          <a:blip r:embed="rId3">
            <a:alphaModFix/>
          </a:blip>
          <a:srcRect b="32033" l="0" r="0" t="31527"/>
          <a:stretch/>
        </p:blipFill>
        <p:spPr>
          <a:xfrm>
            <a:off x="0" y="0"/>
            <a:ext cx="3352801" cy="3245385"/>
          </a:xfrm>
          <a:prstGeom prst="rect">
            <a:avLst/>
          </a:prstGeom>
          <a:noFill/>
          <a:ln>
            <a:noFill/>
          </a:ln>
        </p:spPr>
      </p:pic>
      <p:sp>
        <p:nvSpPr>
          <p:cNvPr id="207" name="Google Shape;207;g15ba6f8052a_0_2"/>
          <p:cNvSpPr/>
          <p:nvPr/>
        </p:nvSpPr>
        <p:spPr>
          <a:xfrm>
            <a:off x="0" y="4382530"/>
            <a:ext cx="12200700" cy="2475600"/>
          </a:xfrm>
          <a:prstGeom prst="rect">
            <a:avLst/>
          </a:prstGeom>
          <a:solidFill>
            <a:srgbClr val="FF990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8" name="Google Shape;208;g15ba6f8052a_0_2"/>
          <p:cNvSpPr txBox="1"/>
          <p:nvPr/>
        </p:nvSpPr>
        <p:spPr>
          <a:xfrm>
            <a:off x="304797" y="4714148"/>
            <a:ext cx="2743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Mike Yan</a:t>
            </a:r>
            <a:endParaRPr b="0" i="0" sz="14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Book Antiqua"/>
                <a:ea typeface="Book Antiqua"/>
                <a:cs typeface="Book Antiqua"/>
                <a:sym typeface="Book Antiqua"/>
                <a:hlinkClick r:id="rId4"/>
              </a:rPr>
              <a:t>haipengyan@brandeis.edu</a:t>
            </a:r>
            <a:endParaRPr b="0" i="0" sz="14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Head Analyst</a:t>
            </a:r>
            <a:endParaRPr b="0" i="0" sz="1400" u="none" cap="none" strike="noStrike">
              <a:solidFill>
                <a:srgbClr val="000000"/>
              </a:solidFill>
              <a:latin typeface="Arial"/>
              <a:ea typeface="Arial"/>
              <a:cs typeface="Arial"/>
              <a:sym typeface="Arial"/>
            </a:endParaRPr>
          </a:p>
        </p:txBody>
      </p:sp>
      <p:sp>
        <p:nvSpPr>
          <p:cNvPr id="209" name="Google Shape;209;g15ba6f8052a_0_2"/>
          <p:cNvSpPr txBox="1"/>
          <p:nvPr/>
        </p:nvSpPr>
        <p:spPr>
          <a:xfrm>
            <a:off x="3226860" y="4714148"/>
            <a:ext cx="2743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Yu Chen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Book Antiqua"/>
                <a:ea typeface="Book Antiqua"/>
                <a:cs typeface="Book Antiqua"/>
                <a:sym typeface="Book Antiqua"/>
                <a:hlinkClick r:id="rId5"/>
              </a:rPr>
              <a:t>yuc@brandeis.edu</a:t>
            </a:r>
            <a:endParaRPr b="0" i="0" sz="1400" u="none" cap="none" strike="noStrike">
              <a:solidFill>
                <a:srgbClr val="00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
        <p:nvSpPr>
          <p:cNvPr id="210" name="Google Shape;210;g15ba6f8052a_0_2"/>
          <p:cNvSpPr txBox="1"/>
          <p:nvPr/>
        </p:nvSpPr>
        <p:spPr>
          <a:xfrm>
            <a:off x="9060048" y="4717848"/>
            <a:ext cx="2743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Zachery Hovatter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US" u="sng">
                <a:solidFill>
                  <a:schemeClr val="hlink"/>
                </a:solidFill>
                <a:latin typeface="Book Antiqua"/>
                <a:ea typeface="Book Antiqua"/>
                <a:cs typeface="Book Antiqua"/>
                <a:sym typeface="Book Antiqua"/>
                <a:hlinkClick r:id="rId6"/>
              </a:rPr>
              <a:t>zhovatter@brandeis.edu</a:t>
            </a:r>
            <a:endParaRPr>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
        <p:nvSpPr>
          <p:cNvPr id="211" name="Google Shape;211;g15ba6f8052a_0_2"/>
          <p:cNvSpPr txBox="1"/>
          <p:nvPr/>
        </p:nvSpPr>
        <p:spPr>
          <a:xfrm>
            <a:off x="3352800" y="304312"/>
            <a:ext cx="8077200" cy="340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FF9900"/>
                </a:solidFill>
                <a:latin typeface="Book Antiqua"/>
                <a:ea typeface="Book Antiqua"/>
                <a:cs typeface="Book Antiqua"/>
                <a:sym typeface="Book Antiqua"/>
              </a:rPr>
              <a:t>About Brandeis Investment Club</a:t>
            </a:r>
            <a:endParaRPr b="0" i="1" sz="2000" u="none" cap="none" strike="noStrike">
              <a:solidFill>
                <a:srgbClr val="FF9900"/>
              </a:solidFill>
              <a:latin typeface="Book Antiqua"/>
              <a:ea typeface="Book Antiqua"/>
              <a:cs typeface="Book Antiqua"/>
              <a:sym typeface="Book Antiqua"/>
            </a:endParaRPr>
          </a:p>
          <a:p>
            <a:pPr indent="0" lvl="0" marL="0" marR="0" rtl="0" algn="just">
              <a:lnSpc>
                <a:spcPct val="100000"/>
              </a:lnSpc>
              <a:spcBef>
                <a:spcPts val="400"/>
              </a:spcBef>
              <a:spcAft>
                <a:spcPts val="0"/>
              </a:spcAft>
              <a:buClr>
                <a:srgbClr val="000000"/>
              </a:buClr>
              <a:buSzPts val="1600"/>
              <a:buFont typeface="Arial"/>
              <a:buNone/>
            </a:pPr>
            <a:r>
              <a:rPr b="0" i="0" lang="en-US" sz="1600" u="none" cap="none" strike="noStrike">
                <a:solidFill>
                  <a:srgbClr val="FF9900"/>
                </a:solidFill>
                <a:latin typeface="Book Antiqua"/>
                <a:ea typeface="Book Antiqua"/>
                <a:cs typeface="Book Antiqua"/>
                <a:sym typeface="Book Antiqua"/>
              </a:rPr>
              <a:t>Founded in 1998, the Brandeis Investment Club was established to provide the highest quality undergraduate investing experience for students interested in pursuing careers in finance. We provide our members with the opportunity to learn finance “hands on” through the collaborative management of a real portfolio. Through our coveted New Analyst Training Program, we provide our newest members with the ability to invest using the basic technical valuation methods of fundamental analysis. Over the course of several years, our analysts have the opportunity to invest in real time using a process developed in conjunction with industry experts with a portion allocated to us by the university’s endowment. We also provide career-oriented training which enables our members to be placed in highly competitive entry-level jobs in finance. In collaboration with industry professionals, Brandeis faculty, and our club members, we are continuing to build an incredible organization, fully devoted to its members’ success.</a:t>
            </a:r>
            <a:endParaRPr b="0" i="0" sz="1400" u="none" cap="none" strike="noStrike">
              <a:solidFill>
                <a:srgbClr val="000000"/>
              </a:solidFill>
              <a:latin typeface="Arial"/>
              <a:ea typeface="Arial"/>
              <a:cs typeface="Arial"/>
              <a:sym typeface="Arial"/>
            </a:endParaRPr>
          </a:p>
        </p:txBody>
      </p:sp>
      <p:sp>
        <p:nvSpPr>
          <p:cNvPr id="212" name="Google Shape;212;g15ba6f8052a_0_2"/>
          <p:cNvSpPr txBox="1"/>
          <p:nvPr/>
        </p:nvSpPr>
        <p:spPr>
          <a:xfrm>
            <a:off x="6148923" y="4714158"/>
            <a:ext cx="2743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Christina Lin</a:t>
            </a:r>
            <a:endParaRPr>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u="sng">
                <a:solidFill>
                  <a:schemeClr val="hlink"/>
                </a:solidFill>
                <a:latin typeface="Book Antiqua"/>
                <a:ea typeface="Book Antiqua"/>
                <a:cs typeface="Book Antiqua"/>
                <a:sym typeface="Book Antiqua"/>
                <a:hlinkClick r:id="rId7"/>
              </a:rPr>
              <a:t>christinalin@brandeis.edu</a:t>
            </a:r>
            <a:endParaRPr>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
        <p:nvSpPr>
          <p:cNvPr id="213" name="Google Shape;213;g15ba6f8052a_0_2"/>
          <p:cNvSpPr txBox="1"/>
          <p:nvPr/>
        </p:nvSpPr>
        <p:spPr>
          <a:xfrm>
            <a:off x="1848522" y="5597198"/>
            <a:ext cx="2743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Thao Dang</a:t>
            </a:r>
            <a:endParaRPr>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u="sng">
                <a:solidFill>
                  <a:schemeClr val="hlink"/>
                </a:solidFill>
                <a:latin typeface="Book Antiqua"/>
                <a:ea typeface="Book Antiqua"/>
                <a:cs typeface="Book Antiqua"/>
                <a:sym typeface="Book Antiqua"/>
                <a:hlinkClick r:id="rId8"/>
              </a:rPr>
              <a:t>thaodang@brandeis.edu</a:t>
            </a:r>
            <a:endParaRPr>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cxnSp>
        <p:nvCxnSpPr>
          <p:cNvPr id="99" name="Google Shape;99;p2"/>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00" name="Google Shape;100;p2"/>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01" name="Google Shape;101;p2"/>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02" name="Google Shape;102;p2"/>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Executive Summary</a:t>
            </a:r>
            <a:endParaRPr b="0" i="0" sz="1400" u="none" cap="none" strike="noStrike">
              <a:solidFill>
                <a:srgbClr val="000000"/>
              </a:solidFill>
              <a:latin typeface="Arial"/>
              <a:ea typeface="Arial"/>
              <a:cs typeface="Arial"/>
              <a:sym typeface="Arial"/>
            </a:endParaRPr>
          </a:p>
        </p:txBody>
      </p:sp>
      <p:pic>
        <p:nvPicPr>
          <p:cNvPr id="103" name="Google Shape;103;p2"/>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sp>
        <p:nvSpPr>
          <p:cNvPr id="104" name="Google Shape;104;p2"/>
          <p:cNvSpPr txBox="1"/>
          <p:nvPr/>
        </p:nvSpPr>
        <p:spPr>
          <a:xfrm>
            <a:off x="40750" y="1690900"/>
            <a:ext cx="120486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Book Antiqua"/>
                <a:ea typeface="Book Antiqua"/>
                <a:cs typeface="Book Antiqua"/>
                <a:sym typeface="Book Antiqua"/>
              </a:rPr>
              <a:t>Industry Definition:</a:t>
            </a:r>
            <a:endParaRPr b="1"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This sector comprises establishments primarily engaged in financial transactions and/or in facilitating financial transactions. </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Three principal types of activities are identified as: raising funds by taking deposits, issuing securities and, in the process, incurring liabilities.</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Book Antiqua"/>
                <a:ea typeface="Book Antiqua"/>
                <a:cs typeface="Book Antiqua"/>
                <a:sym typeface="Book Antiqua"/>
              </a:rPr>
              <a:t>Industry Drivers:</a:t>
            </a:r>
            <a:endParaRPr b="1"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a. Consumer Confidence Index</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b. Corporate Profit</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c. Per Capita Disposable Income</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d. Regulation for the Banking Sector</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Investment Opportunities: Asset Management(including PE/VC), Investment Banking, Fin-tech.</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Competitive Landscape: The Finance industry is characterized by low levels of market concentration, with the four largest operators (insert) accounting for only 10.7%</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of industry revenue. Competition between operators is intense and increasing.</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Book Antiqua"/>
                <a:ea typeface="Book Antiqua"/>
                <a:cs typeface="Book Antiqua"/>
                <a:sym typeface="Book Antiqua"/>
              </a:rPr>
              <a:t>Investment Thesis: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cxnSp>
        <p:nvCxnSpPr>
          <p:cNvPr id="109" name="Google Shape;109;p3"/>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10" name="Google Shape;110;p3"/>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11" name="Google Shape;111;p3"/>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12" name="Google Shape;112;p3"/>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Industry Drivers</a:t>
            </a:r>
            <a:endParaRPr b="0" i="0" sz="1400" u="none" cap="none" strike="noStrike">
              <a:solidFill>
                <a:srgbClr val="000000"/>
              </a:solidFill>
              <a:latin typeface="Arial"/>
              <a:ea typeface="Arial"/>
              <a:cs typeface="Arial"/>
              <a:sym typeface="Arial"/>
            </a:endParaRPr>
          </a:p>
        </p:txBody>
      </p:sp>
      <p:pic>
        <p:nvPicPr>
          <p:cNvPr id="113" name="Google Shape;113;p3"/>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sp>
        <p:nvSpPr>
          <p:cNvPr id="114" name="Google Shape;114;p3"/>
          <p:cNvSpPr txBox="1"/>
          <p:nvPr/>
        </p:nvSpPr>
        <p:spPr>
          <a:xfrm>
            <a:off x="328625" y="1223350"/>
            <a:ext cx="2618400" cy="25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a:solidFill>
                  <a:schemeClr val="dk1"/>
                </a:solidFill>
                <a:latin typeface="Book Antiqua"/>
                <a:ea typeface="Book Antiqua"/>
                <a:cs typeface="Book Antiqua"/>
                <a:sym typeface="Book Antiqua"/>
              </a:rPr>
              <a:t>Consumer Confidence Index</a:t>
            </a:r>
            <a:endParaRPr b="1">
              <a:solidFill>
                <a:schemeClr val="dk1"/>
              </a:solidFill>
              <a:latin typeface="Book Antiqua"/>
              <a:ea typeface="Book Antiqua"/>
              <a:cs typeface="Book Antiqua"/>
              <a:sym typeface="Book Antiqua"/>
            </a:endParaRPr>
          </a:p>
          <a:p>
            <a:pPr indent="0" lvl="0" marL="0" rtl="0" algn="l">
              <a:spcBef>
                <a:spcPts val="0"/>
              </a:spcBef>
              <a:spcAft>
                <a:spcPts val="0"/>
              </a:spcAft>
              <a:buClr>
                <a:schemeClr val="dk1"/>
              </a:buClr>
              <a:buSzPts val="1400"/>
              <a:buFont typeface="Arial"/>
              <a:buNone/>
            </a:pPr>
            <a:r>
              <a:rPr lang="en-US" sz="1150">
                <a:solidFill>
                  <a:srgbClr val="333333"/>
                </a:solidFill>
                <a:highlight>
                  <a:srgbClr val="FFFFFF"/>
                </a:highlight>
                <a:latin typeface="Book Antiqua"/>
                <a:ea typeface="Book Antiqua"/>
                <a:cs typeface="Book Antiqua"/>
                <a:sym typeface="Book Antiqua"/>
              </a:rPr>
              <a:t>As consumers' confidence in the economy increases, their overall level of consumption tends to increase. Operators in this sector benefit from increased consumption levels by consumers, as they provide a variety of services that consumers need to make transactions. In 2022, the Consumer Confidence Index is expected to increase, presenting a potential opportunity for the sector.</a:t>
            </a:r>
            <a:endParaRPr sz="1500">
              <a:solidFill>
                <a:schemeClr val="dk1"/>
              </a:solidFill>
              <a:latin typeface="Book Antiqua"/>
              <a:ea typeface="Book Antiqua"/>
              <a:cs typeface="Book Antiqua"/>
              <a:sym typeface="Book Antiqua"/>
            </a:endParaRPr>
          </a:p>
          <a:p>
            <a:pPr indent="0" lvl="0" marL="0" rtl="0" algn="l">
              <a:spcBef>
                <a:spcPts val="0"/>
              </a:spcBef>
              <a:spcAft>
                <a:spcPts val="0"/>
              </a:spcAft>
              <a:buClr>
                <a:schemeClr val="dk1"/>
              </a:buClr>
              <a:buSzPts val="1400"/>
              <a:buFont typeface="Arial"/>
              <a:buNone/>
            </a:pPr>
            <a:r>
              <a:t/>
            </a:r>
            <a:endParaRPr sz="1500">
              <a:solidFill>
                <a:schemeClr val="dk1"/>
              </a:solidFill>
              <a:latin typeface="Book Antiqua"/>
              <a:ea typeface="Book Antiqua"/>
              <a:cs typeface="Book Antiqua"/>
              <a:sym typeface="Book Antiqua"/>
            </a:endParaRPr>
          </a:p>
        </p:txBody>
      </p:sp>
      <p:sp>
        <p:nvSpPr>
          <p:cNvPr id="115" name="Google Shape;115;p3"/>
          <p:cNvSpPr txBox="1"/>
          <p:nvPr/>
        </p:nvSpPr>
        <p:spPr>
          <a:xfrm>
            <a:off x="3292963" y="1311550"/>
            <a:ext cx="3000000" cy="217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Book Antiqua"/>
                <a:ea typeface="Book Antiqua"/>
                <a:cs typeface="Book Antiqua"/>
                <a:sym typeface="Book Antiqua"/>
              </a:rPr>
              <a:t>Corporate Profit</a:t>
            </a:r>
            <a:endParaRPr b="1">
              <a:solidFill>
                <a:schemeClr val="dk1"/>
              </a:solidFill>
              <a:latin typeface="Book Antiqua"/>
              <a:ea typeface="Book Antiqua"/>
              <a:cs typeface="Book Antiqua"/>
              <a:sym typeface="Book Antiqua"/>
            </a:endParaRPr>
          </a:p>
          <a:p>
            <a:pPr indent="0" lvl="0" marL="0" rtl="0" algn="l">
              <a:spcBef>
                <a:spcPts val="0"/>
              </a:spcBef>
              <a:spcAft>
                <a:spcPts val="0"/>
              </a:spcAft>
              <a:buNone/>
            </a:pPr>
            <a:r>
              <a:rPr lang="en-US" sz="1150">
                <a:solidFill>
                  <a:srgbClr val="333333"/>
                </a:solidFill>
                <a:highlight>
                  <a:srgbClr val="FFFFFF"/>
                </a:highlight>
                <a:latin typeface="Book Antiqua"/>
                <a:ea typeface="Book Antiqua"/>
                <a:cs typeface="Book Antiqua"/>
                <a:sym typeface="Book Antiqua"/>
              </a:rPr>
              <a:t>Increasing corporate profit levels also benefits operators in this sector. As business operations become more profitable, operators are more likely to undertake new projects to expand their businesses that require the services of operators in this sector. This materializes in the form of increased demand for operators' services. In 2022, corporate profit is expected to increase.</a:t>
            </a:r>
            <a:endParaRPr sz="1500">
              <a:latin typeface="Book Antiqua"/>
              <a:ea typeface="Book Antiqua"/>
              <a:cs typeface="Book Antiqua"/>
              <a:sym typeface="Book Antiqua"/>
            </a:endParaRPr>
          </a:p>
        </p:txBody>
      </p:sp>
      <p:sp>
        <p:nvSpPr>
          <p:cNvPr id="116" name="Google Shape;116;p3"/>
          <p:cNvSpPr txBox="1"/>
          <p:nvPr/>
        </p:nvSpPr>
        <p:spPr>
          <a:xfrm>
            <a:off x="6638925" y="1203850"/>
            <a:ext cx="2181600" cy="2562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chemeClr val="dk1"/>
                </a:solidFill>
                <a:latin typeface="Book Antiqua"/>
                <a:ea typeface="Book Antiqua"/>
                <a:cs typeface="Book Antiqua"/>
                <a:sym typeface="Book Antiqua"/>
              </a:rPr>
              <a:t>Per Capita Disposable Income</a:t>
            </a:r>
            <a:endParaRPr b="1">
              <a:solidFill>
                <a:schemeClr val="dk1"/>
              </a:solidFill>
              <a:latin typeface="Book Antiqua"/>
              <a:ea typeface="Book Antiqua"/>
              <a:cs typeface="Book Antiqua"/>
              <a:sym typeface="Book Antiqua"/>
            </a:endParaRPr>
          </a:p>
          <a:p>
            <a:pPr indent="0" lvl="0" marL="0" rtl="0" algn="l">
              <a:lnSpc>
                <a:spcPct val="100000"/>
              </a:lnSpc>
              <a:spcBef>
                <a:spcPts val="0"/>
              </a:spcBef>
              <a:spcAft>
                <a:spcPts val="1200"/>
              </a:spcAft>
              <a:buNone/>
            </a:pPr>
            <a:r>
              <a:rPr lang="en-US" sz="1150">
                <a:solidFill>
                  <a:srgbClr val="333333"/>
                </a:solidFill>
                <a:highlight>
                  <a:srgbClr val="FFFFFF"/>
                </a:highlight>
                <a:latin typeface="Book Antiqua"/>
                <a:ea typeface="Book Antiqua"/>
                <a:cs typeface="Book Antiqua"/>
                <a:sym typeface="Book Antiqua"/>
              </a:rPr>
              <a:t>As per capita disposable income levels rise, consumer long-term financial security increases. When this occurs, consumers are more likely to use a wide variety of services provided by operators in this sector. In 2022, per capita disposable income is expected to decrease, posing a potential threat for the sector.</a:t>
            </a:r>
            <a:endParaRPr sz="1150">
              <a:solidFill>
                <a:srgbClr val="333333"/>
              </a:solidFill>
              <a:highlight>
                <a:srgbClr val="FFFFFF"/>
              </a:highlight>
              <a:latin typeface="Book Antiqua"/>
              <a:ea typeface="Book Antiqua"/>
              <a:cs typeface="Book Antiqua"/>
              <a:sym typeface="Book Antiqua"/>
            </a:endParaRPr>
          </a:p>
        </p:txBody>
      </p:sp>
      <p:sp>
        <p:nvSpPr>
          <p:cNvPr id="117" name="Google Shape;117;p3"/>
          <p:cNvSpPr txBox="1"/>
          <p:nvPr/>
        </p:nvSpPr>
        <p:spPr>
          <a:xfrm>
            <a:off x="9613725" y="1203850"/>
            <a:ext cx="2315400" cy="273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Book Antiqua"/>
                <a:ea typeface="Book Antiqua"/>
                <a:cs typeface="Book Antiqua"/>
                <a:sym typeface="Book Antiqua"/>
              </a:rPr>
              <a:t>Regulation for the Banking Sector</a:t>
            </a:r>
            <a:endParaRPr>
              <a:solidFill>
                <a:schemeClr val="dk1"/>
              </a:solidFill>
              <a:latin typeface="Book Antiqua"/>
              <a:ea typeface="Book Antiqua"/>
              <a:cs typeface="Book Antiqua"/>
              <a:sym typeface="Book Antiqua"/>
            </a:endParaRPr>
          </a:p>
          <a:p>
            <a:pPr indent="0" lvl="0" marL="0" rtl="0" algn="l">
              <a:spcBef>
                <a:spcPts val="0"/>
              </a:spcBef>
              <a:spcAft>
                <a:spcPts val="0"/>
              </a:spcAft>
              <a:buNone/>
            </a:pPr>
            <a:r>
              <a:rPr lang="en-US" sz="1150">
                <a:solidFill>
                  <a:srgbClr val="333333"/>
                </a:solidFill>
                <a:highlight>
                  <a:srgbClr val="FFFFFF"/>
                </a:highlight>
                <a:latin typeface="Book Antiqua"/>
                <a:ea typeface="Book Antiqua"/>
                <a:cs typeface="Book Antiqua"/>
                <a:sym typeface="Book Antiqua"/>
              </a:rPr>
              <a:t>The Banking sector is one of the largest components of the larger Finance and Insurance sector. The Banking sector in particular is one of the most regulated sectors in the economy, and has been since the 1930s. In recent years, regulation of the Banking sector has increased, which has materially affected banks' profitability. Regulation is expected to increase in 2022.</a:t>
            </a:r>
            <a:endParaRPr sz="1500">
              <a:solidFill>
                <a:schemeClr val="dk1"/>
              </a:solidFill>
              <a:latin typeface="Book Antiqua"/>
              <a:ea typeface="Book Antiqua"/>
              <a:cs typeface="Book Antiqua"/>
              <a:sym typeface="Book Antiqua"/>
            </a:endParaRPr>
          </a:p>
        </p:txBody>
      </p:sp>
      <p:pic>
        <p:nvPicPr>
          <p:cNvPr id="118" name="Google Shape;118;p3"/>
          <p:cNvPicPr preferRelativeResize="0"/>
          <p:nvPr/>
        </p:nvPicPr>
        <p:blipFill>
          <a:blip r:embed="rId4">
            <a:alphaModFix/>
          </a:blip>
          <a:stretch>
            <a:fillRect/>
          </a:stretch>
        </p:blipFill>
        <p:spPr>
          <a:xfrm>
            <a:off x="260200" y="3841325"/>
            <a:ext cx="3129150" cy="2086100"/>
          </a:xfrm>
          <a:prstGeom prst="rect">
            <a:avLst/>
          </a:prstGeom>
          <a:noFill/>
          <a:ln>
            <a:noFill/>
          </a:ln>
        </p:spPr>
      </p:pic>
      <p:pic>
        <p:nvPicPr>
          <p:cNvPr id="119" name="Google Shape;119;p3"/>
          <p:cNvPicPr preferRelativeResize="0"/>
          <p:nvPr/>
        </p:nvPicPr>
        <p:blipFill>
          <a:blip r:embed="rId5">
            <a:alphaModFix/>
          </a:blip>
          <a:stretch>
            <a:fillRect/>
          </a:stretch>
        </p:blipFill>
        <p:spPr>
          <a:xfrm>
            <a:off x="3757950" y="3792450"/>
            <a:ext cx="3065250" cy="2170200"/>
          </a:xfrm>
          <a:prstGeom prst="rect">
            <a:avLst/>
          </a:prstGeom>
          <a:noFill/>
          <a:ln>
            <a:noFill/>
          </a:ln>
        </p:spPr>
      </p:pic>
      <p:pic>
        <p:nvPicPr>
          <p:cNvPr id="120" name="Google Shape;120;p3"/>
          <p:cNvPicPr preferRelativeResize="0"/>
          <p:nvPr/>
        </p:nvPicPr>
        <p:blipFill>
          <a:blip r:embed="rId6">
            <a:alphaModFix/>
          </a:blip>
          <a:stretch>
            <a:fillRect/>
          </a:stretch>
        </p:blipFill>
        <p:spPr>
          <a:xfrm>
            <a:off x="6982109" y="3855800"/>
            <a:ext cx="3255291" cy="217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cxnSp>
        <p:nvCxnSpPr>
          <p:cNvPr id="125" name="Google Shape;125;g15ba6f8052a_0_91"/>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26" name="Google Shape;126;g15ba6f8052a_0_91"/>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27" name="Google Shape;127;g15ba6f8052a_0_91"/>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28" name="Google Shape;128;g15ba6f8052a_0_91"/>
          <p:cNvSpPr txBox="1"/>
          <p:nvPr/>
        </p:nvSpPr>
        <p:spPr>
          <a:xfrm>
            <a:off x="390525" y="132639"/>
            <a:ext cx="446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Industry Outlook</a:t>
            </a:r>
            <a:endParaRPr b="0" i="0" sz="1400" u="none" cap="none" strike="noStrike">
              <a:solidFill>
                <a:srgbClr val="000000"/>
              </a:solidFill>
              <a:latin typeface="Arial"/>
              <a:ea typeface="Arial"/>
              <a:cs typeface="Arial"/>
              <a:sym typeface="Arial"/>
            </a:endParaRPr>
          </a:p>
        </p:txBody>
      </p:sp>
      <p:pic>
        <p:nvPicPr>
          <p:cNvPr id="129" name="Google Shape;129;g15ba6f8052a_0_91"/>
          <p:cNvPicPr preferRelativeResize="0"/>
          <p:nvPr/>
        </p:nvPicPr>
        <p:blipFill rotWithShape="1">
          <a:blip r:embed="rId3">
            <a:alphaModFix/>
          </a:blip>
          <a:srcRect b="34286" l="28877" r="29472" t="51683"/>
          <a:stretch/>
        </p:blipFill>
        <p:spPr>
          <a:xfrm>
            <a:off x="328613" y="5879750"/>
            <a:ext cx="587848" cy="543158"/>
          </a:xfrm>
          <a:prstGeom prst="rect">
            <a:avLst/>
          </a:prstGeom>
          <a:noFill/>
          <a:ln>
            <a:noFill/>
          </a:ln>
        </p:spPr>
      </p:pic>
      <p:sp>
        <p:nvSpPr>
          <p:cNvPr id="130" name="Google Shape;130;g15ba6f8052a_0_91"/>
          <p:cNvSpPr txBox="1"/>
          <p:nvPr/>
        </p:nvSpPr>
        <p:spPr>
          <a:xfrm>
            <a:off x="317675" y="1270700"/>
            <a:ext cx="4314900" cy="408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rgbClr val="7A1315"/>
                </a:solidFill>
                <a:highlight>
                  <a:srgbClr val="FFFFFF"/>
                </a:highlight>
                <a:latin typeface="Roboto"/>
                <a:ea typeface="Roboto"/>
                <a:cs typeface="Roboto"/>
                <a:sym typeface="Roboto"/>
              </a:rPr>
              <a:t>Revenue for the Finance and Insurance sector is expected to grow over the five years to 2027 as the economy continues to growth in the aftermath of the COVID-19 (coronavirus) pandemic.</a:t>
            </a:r>
            <a:endParaRPr sz="1200">
              <a:solidFill>
                <a:srgbClr val="7A1315"/>
              </a:solidFill>
              <a:highlight>
                <a:srgbClr val="FFFFFF"/>
              </a:highlight>
              <a:latin typeface="Roboto"/>
              <a:ea typeface="Roboto"/>
              <a:cs typeface="Roboto"/>
              <a:sym typeface="Roboto"/>
            </a:endParaRPr>
          </a:p>
          <a:p>
            <a:pPr indent="0" lvl="0" marL="0" rtl="0" algn="l">
              <a:lnSpc>
                <a:spcPct val="115000"/>
              </a:lnSpc>
              <a:spcBef>
                <a:spcPts val="1100"/>
              </a:spcBef>
              <a:spcAft>
                <a:spcPts val="1200"/>
              </a:spcAft>
              <a:buClr>
                <a:schemeClr val="dk1"/>
              </a:buClr>
              <a:buSzPts val="1100"/>
              <a:buFont typeface="Arial"/>
              <a:buNone/>
            </a:pPr>
            <a:r>
              <a:rPr lang="en-US" sz="1200">
                <a:solidFill>
                  <a:srgbClr val="333333"/>
                </a:solidFill>
                <a:highlight>
                  <a:srgbClr val="FFFFFF"/>
                </a:highlight>
                <a:latin typeface="Roboto"/>
                <a:ea typeface="Roboto"/>
                <a:cs typeface="Roboto"/>
                <a:sym typeface="Roboto"/>
              </a:rPr>
              <a:t>In particular, revenue growth in the outlook period is expected to be attributable to the gradual process of interest rate increases. Furthermore, corporate profit and disposable income levels are expected to rise over the next five years, leaving consumers and businesses better situated to manage rising financing costs. Additionally, after insurance industries experienced premiums' prices rise over the five years to 2022, insurance companies are expected to continue to raise premium prices over the coming years, according to polling done by Fitch Ratings and Willis Towers Watson. Overall, sector revenue is expected to increase an annualized 1.4% to $6.1 trillion over the five years to 2027.</a:t>
            </a:r>
            <a:endParaRPr sz="1200">
              <a:solidFill>
                <a:srgbClr val="333333"/>
              </a:solidFill>
              <a:highlight>
                <a:srgbClr val="FFFFFF"/>
              </a:highlight>
              <a:latin typeface="Roboto"/>
              <a:ea typeface="Roboto"/>
              <a:cs typeface="Roboto"/>
              <a:sym typeface="Roboto"/>
            </a:endParaRPr>
          </a:p>
        </p:txBody>
      </p:sp>
      <p:pic>
        <p:nvPicPr>
          <p:cNvPr id="131" name="Google Shape;131;g15ba6f8052a_0_91"/>
          <p:cNvPicPr preferRelativeResize="0"/>
          <p:nvPr/>
        </p:nvPicPr>
        <p:blipFill>
          <a:blip r:embed="rId4">
            <a:alphaModFix/>
          </a:blip>
          <a:stretch>
            <a:fillRect/>
          </a:stretch>
        </p:blipFill>
        <p:spPr>
          <a:xfrm>
            <a:off x="4855425" y="1864850"/>
            <a:ext cx="6256599" cy="312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cxnSp>
        <p:nvCxnSpPr>
          <p:cNvPr id="136" name="Google Shape;136;g1642716b3a7_0_6"/>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37" name="Google Shape;137;g1642716b3a7_0_6"/>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38" name="Google Shape;138;g1642716b3a7_0_6"/>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39" name="Google Shape;139;g1642716b3a7_0_6"/>
          <p:cNvSpPr txBox="1"/>
          <p:nvPr/>
        </p:nvSpPr>
        <p:spPr>
          <a:xfrm>
            <a:off x="390525" y="132639"/>
            <a:ext cx="446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Investment Merits</a:t>
            </a:r>
            <a:endParaRPr b="0" i="0" sz="1400" u="none" cap="none" strike="noStrike">
              <a:solidFill>
                <a:srgbClr val="000000"/>
              </a:solidFill>
              <a:latin typeface="Arial"/>
              <a:ea typeface="Arial"/>
              <a:cs typeface="Arial"/>
              <a:sym typeface="Arial"/>
            </a:endParaRPr>
          </a:p>
        </p:txBody>
      </p:sp>
      <p:pic>
        <p:nvPicPr>
          <p:cNvPr id="140" name="Google Shape;140;g1642716b3a7_0_6"/>
          <p:cNvPicPr preferRelativeResize="0"/>
          <p:nvPr/>
        </p:nvPicPr>
        <p:blipFill rotWithShape="1">
          <a:blip r:embed="rId3">
            <a:alphaModFix/>
          </a:blip>
          <a:srcRect b="34286" l="28879" r="29470" t="51683"/>
          <a:stretch/>
        </p:blipFill>
        <p:spPr>
          <a:xfrm>
            <a:off x="328613" y="5879750"/>
            <a:ext cx="587848" cy="543158"/>
          </a:xfrm>
          <a:prstGeom prst="rect">
            <a:avLst/>
          </a:prstGeom>
          <a:noFill/>
          <a:ln>
            <a:noFill/>
          </a:ln>
        </p:spPr>
      </p:pic>
      <p:sp>
        <p:nvSpPr>
          <p:cNvPr id="141" name="Google Shape;141;g1642716b3a7_0_6"/>
          <p:cNvSpPr txBox="1"/>
          <p:nvPr/>
        </p:nvSpPr>
        <p:spPr>
          <a:xfrm>
            <a:off x="328625" y="1234176"/>
            <a:ext cx="11169300" cy="4821600"/>
          </a:xfrm>
          <a:prstGeom prst="rect">
            <a:avLst/>
          </a:prstGeom>
          <a:noFill/>
          <a:ln>
            <a:noFill/>
          </a:ln>
        </p:spPr>
        <p:txBody>
          <a:bodyPr anchorCtr="0" anchor="t" bIns="91425" lIns="91425" spcFirstLastPara="1" rIns="91425" wrap="square" tIns="91425">
            <a:noAutofit/>
          </a:bodyPr>
          <a:lstStyle/>
          <a:p>
            <a:pPr indent="0" lvl="0" marL="228600" marR="0" rtl="0" algn="l">
              <a:lnSpc>
                <a:spcPct val="100000"/>
              </a:lnSpc>
              <a:spcBef>
                <a:spcPts val="0"/>
              </a:spcBef>
              <a:spcAft>
                <a:spcPts val="0"/>
              </a:spcAft>
              <a:buClr>
                <a:srgbClr val="000000"/>
              </a:buClr>
              <a:buSzPts val="1400"/>
              <a:buFont typeface="Calibri"/>
              <a:buNone/>
            </a:pPr>
            <a:r>
              <a:rPr b="0" i="0" lang="en-US" sz="1550" u="none" cap="none" strike="noStrike">
                <a:solidFill>
                  <a:schemeClr val="dk1"/>
                </a:solidFill>
                <a:highlight>
                  <a:srgbClr val="FFFFFF"/>
                </a:highlight>
                <a:latin typeface="Book Antiqua"/>
                <a:ea typeface="Book Antiqua"/>
                <a:cs typeface="Book Antiqua"/>
                <a:sym typeface="Book Antiqua"/>
              </a:rPr>
              <a:t>Strong resilience of financial industry allows the system to play the shock absorption and policy transmission roles.</a:t>
            </a: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228600" marR="0" rtl="0" algn="l">
              <a:lnSpc>
                <a:spcPct val="100000"/>
              </a:lnSpc>
              <a:spcBef>
                <a:spcPts val="0"/>
              </a:spcBef>
              <a:spcAft>
                <a:spcPts val="0"/>
              </a:spcAft>
              <a:buClr>
                <a:srgbClr val="000000"/>
              </a:buClr>
              <a:buSzPts val="1400"/>
              <a:buFont typeface="Calibri"/>
              <a:buNone/>
            </a:pPr>
            <a:r>
              <a:t/>
            </a: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228600" marR="0" rtl="0" algn="l">
              <a:lnSpc>
                <a:spcPct val="100000"/>
              </a:lnSpc>
              <a:spcBef>
                <a:spcPts val="0"/>
              </a:spcBef>
              <a:spcAft>
                <a:spcPts val="0"/>
              </a:spcAft>
              <a:buClr>
                <a:srgbClr val="000000"/>
              </a:buClr>
              <a:buSzPts val="1400"/>
              <a:buFont typeface="Calibri"/>
              <a:buNone/>
            </a:pPr>
            <a:r>
              <a:rPr b="0" i="0" lang="en-US" sz="1550" u="none" cap="none" strike="noStrike">
                <a:solidFill>
                  <a:schemeClr val="dk1"/>
                </a:solidFill>
                <a:highlight>
                  <a:srgbClr val="FFFFFF"/>
                </a:highlight>
                <a:latin typeface="Book Antiqua"/>
                <a:ea typeface="Book Antiqua"/>
                <a:cs typeface="Book Antiqua"/>
                <a:sym typeface="Book Antiqua"/>
              </a:rPr>
              <a:t>The new financial services industry emerging, attracting capital from many sources and garnering more involvement from big tech.</a:t>
            </a:r>
            <a:br>
              <a:rPr b="0" i="0" lang="en-US" sz="1550" u="none" cap="none" strike="noStrike">
                <a:solidFill>
                  <a:schemeClr val="dk1"/>
                </a:solidFill>
                <a:highlight>
                  <a:srgbClr val="FFFFFF"/>
                </a:highlight>
                <a:latin typeface="Book Antiqua"/>
                <a:ea typeface="Book Antiqua"/>
                <a:cs typeface="Book Antiqua"/>
                <a:sym typeface="Book Antiqua"/>
              </a:rPr>
            </a:b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228600" marR="0" rtl="0" algn="l">
              <a:lnSpc>
                <a:spcPct val="100000"/>
              </a:lnSpc>
              <a:spcBef>
                <a:spcPts val="0"/>
              </a:spcBef>
              <a:spcAft>
                <a:spcPts val="0"/>
              </a:spcAft>
              <a:buClr>
                <a:srgbClr val="000000"/>
              </a:buClr>
              <a:buSzPts val="1400"/>
              <a:buFont typeface="Calibri"/>
              <a:buNone/>
            </a:pPr>
            <a:r>
              <a:rPr b="0" i="0" lang="en-US" sz="1550" u="none" cap="none" strike="noStrike">
                <a:solidFill>
                  <a:schemeClr val="dk1"/>
                </a:solidFill>
                <a:highlight>
                  <a:srgbClr val="FFFFFF"/>
                </a:highlight>
                <a:latin typeface="Book Antiqua"/>
                <a:ea typeface="Book Antiqua"/>
                <a:cs typeface="Book Antiqua"/>
                <a:sym typeface="Book Antiqua"/>
              </a:rPr>
              <a:t>	a. Risk intermediation services.</a:t>
            </a: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228600" marR="0" rtl="0" algn="l">
              <a:lnSpc>
                <a:spcPct val="100000"/>
              </a:lnSpc>
              <a:spcBef>
                <a:spcPts val="0"/>
              </a:spcBef>
              <a:spcAft>
                <a:spcPts val="0"/>
              </a:spcAft>
              <a:buClr>
                <a:srgbClr val="000000"/>
              </a:buClr>
              <a:buSzPts val="1400"/>
              <a:buFont typeface="Calibri"/>
              <a:buNone/>
            </a:pPr>
            <a:r>
              <a:rPr b="0" i="0" lang="en-US" sz="1550" u="none" cap="none" strike="noStrike">
                <a:solidFill>
                  <a:schemeClr val="dk1"/>
                </a:solidFill>
                <a:highlight>
                  <a:srgbClr val="FFFFFF"/>
                </a:highlight>
                <a:latin typeface="Book Antiqua"/>
                <a:ea typeface="Book Antiqua"/>
                <a:cs typeface="Book Antiqua"/>
                <a:sym typeface="Book Antiqua"/>
              </a:rPr>
              <a:t>	b. Value technology services. </a:t>
            </a: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228600" marR="0" rtl="0" algn="l">
              <a:lnSpc>
                <a:spcPct val="100000"/>
              </a:lnSpc>
              <a:spcBef>
                <a:spcPts val="0"/>
              </a:spcBef>
              <a:spcAft>
                <a:spcPts val="0"/>
              </a:spcAft>
              <a:buClr>
                <a:srgbClr val="000000"/>
              </a:buClr>
              <a:buSzPts val="1400"/>
              <a:buFont typeface="Calibri"/>
              <a:buNone/>
            </a:pPr>
            <a:r>
              <a:rPr b="0" i="0" lang="en-US" sz="1550" u="none" cap="none" strike="noStrike">
                <a:solidFill>
                  <a:schemeClr val="dk1"/>
                </a:solidFill>
                <a:highlight>
                  <a:srgbClr val="FFFFFF"/>
                </a:highlight>
                <a:latin typeface="Book Antiqua"/>
                <a:ea typeface="Book Antiqua"/>
                <a:cs typeface="Book Antiqua"/>
                <a:sym typeface="Book Antiqua"/>
              </a:rPr>
              <a:t>	c. Connected data services. </a:t>
            </a: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228600" marR="0" rtl="0" algn="l">
              <a:lnSpc>
                <a:spcPct val="100000"/>
              </a:lnSpc>
              <a:spcBef>
                <a:spcPts val="0"/>
              </a:spcBef>
              <a:spcAft>
                <a:spcPts val="0"/>
              </a:spcAft>
              <a:buClr>
                <a:srgbClr val="000000"/>
              </a:buClr>
              <a:buSzPts val="1400"/>
              <a:buFont typeface="Calibri"/>
              <a:buNone/>
            </a:pPr>
            <a:r>
              <a:t/>
            </a:r>
            <a:endParaRPr b="0" i="0" sz="1550" u="none" cap="none" strike="noStrike">
              <a:solidFill>
                <a:schemeClr val="dk1"/>
              </a:solidFill>
              <a:highlight>
                <a:srgbClr val="FFFFFF"/>
              </a:highlight>
              <a:latin typeface="Book Antiqua"/>
              <a:ea typeface="Book Antiqua"/>
              <a:cs typeface="Book Antiqua"/>
              <a:sym typeface="Book Antiqua"/>
            </a:endParaRPr>
          </a:p>
          <a:p>
            <a:pPr indent="0" lvl="0" marL="182880" marR="0" rtl="0" algn="l">
              <a:lnSpc>
                <a:spcPct val="100000"/>
              </a:lnSpc>
              <a:spcBef>
                <a:spcPts val="0"/>
              </a:spcBef>
              <a:spcAft>
                <a:spcPts val="0"/>
              </a:spcAft>
              <a:buClr>
                <a:schemeClr val="dk1"/>
              </a:buClr>
              <a:buSzPts val="1100"/>
              <a:buFont typeface="Arial"/>
              <a:buNone/>
            </a:pPr>
            <a:r>
              <a:rPr b="1" lang="en-US" sz="1650">
                <a:solidFill>
                  <a:srgbClr val="333333"/>
                </a:solidFill>
                <a:latin typeface="Book Antiqua"/>
                <a:ea typeface="Book Antiqua"/>
                <a:cs typeface="Book Antiqua"/>
                <a:sym typeface="Book Antiqua"/>
              </a:rPr>
              <a:t>L</a:t>
            </a:r>
            <a:r>
              <a:rPr b="1" i="0" lang="en-US" sz="1650" u="none" cap="none" strike="noStrike">
                <a:solidFill>
                  <a:schemeClr val="dk1"/>
                </a:solidFill>
                <a:highlight>
                  <a:srgbClr val="FFFFFF"/>
                </a:highlight>
                <a:latin typeface="Book Antiqua"/>
                <a:ea typeface="Book Antiqua"/>
                <a:cs typeface="Book Antiqua"/>
                <a:sym typeface="Book Antiqua"/>
              </a:rPr>
              <a:t>ife cycle stage</a:t>
            </a:r>
            <a:r>
              <a:rPr b="1" lang="en-US" sz="1650">
                <a:solidFill>
                  <a:schemeClr val="dk1"/>
                </a:solidFill>
                <a:highlight>
                  <a:srgbClr val="FFFFFF"/>
                </a:highlight>
                <a:latin typeface="Book Antiqua"/>
                <a:ea typeface="Book Antiqua"/>
                <a:cs typeface="Book Antiqua"/>
                <a:sym typeface="Book Antiqua"/>
              </a:rPr>
              <a:t>:</a:t>
            </a:r>
            <a:r>
              <a:rPr b="1" i="0" lang="en-US" sz="1650" u="none" cap="none" strike="noStrike">
                <a:solidFill>
                  <a:schemeClr val="dk1"/>
                </a:solidFill>
                <a:highlight>
                  <a:srgbClr val="FFFFFF"/>
                </a:highlight>
                <a:latin typeface="Book Antiqua"/>
                <a:ea typeface="Book Antiqua"/>
                <a:cs typeface="Book Antiqua"/>
                <a:sym typeface="Book Antiqua"/>
              </a:rPr>
              <a:t> </a:t>
            </a:r>
            <a:r>
              <a:rPr b="1" lang="en-US" sz="1650">
                <a:solidFill>
                  <a:srgbClr val="FF0000"/>
                </a:solidFill>
                <a:highlight>
                  <a:srgbClr val="FFFFFF"/>
                </a:highlight>
                <a:latin typeface="Book Antiqua"/>
                <a:ea typeface="Book Antiqua"/>
                <a:cs typeface="Book Antiqua"/>
                <a:sym typeface="Book Antiqua"/>
              </a:rPr>
              <a:t>Mature</a:t>
            </a:r>
            <a:br>
              <a:rPr b="0" i="0" lang="en-US" sz="1650" u="none" cap="none" strike="noStrike">
                <a:solidFill>
                  <a:schemeClr val="dk1"/>
                </a:solidFill>
                <a:highlight>
                  <a:srgbClr val="FFFFFF"/>
                </a:highlight>
                <a:latin typeface="Book Antiqua"/>
                <a:ea typeface="Book Antiqua"/>
                <a:cs typeface="Book Antiqua"/>
                <a:sym typeface="Book Antiqua"/>
              </a:rPr>
            </a:br>
            <a:r>
              <a:rPr lang="en-US" sz="1500">
                <a:solidFill>
                  <a:schemeClr val="dk1"/>
                </a:solidFill>
                <a:highlight>
                  <a:srgbClr val="FFFFFF"/>
                </a:highlight>
                <a:latin typeface="Book Antiqua"/>
                <a:ea typeface="Book Antiqua"/>
                <a:cs typeface="Book Antiqua"/>
                <a:sym typeface="Book Antiqua"/>
              </a:rPr>
              <a:t>SVA</a:t>
            </a:r>
            <a:r>
              <a:rPr i="0" lang="en-US" sz="1500" u="none" cap="none" strike="noStrike">
                <a:solidFill>
                  <a:schemeClr val="dk1"/>
                </a:solidFill>
                <a:highlight>
                  <a:srgbClr val="FFFFFF"/>
                </a:highlight>
                <a:latin typeface="Book Antiqua"/>
                <a:ea typeface="Book Antiqua"/>
                <a:cs typeface="Book Antiqua"/>
                <a:sym typeface="Book Antiqua"/>
              </a:rPr>
              <a:t> </a:t>
            </a:r>
            <a:r>
              <a:rPr lang="en-US" sz="1500">
                <a:solidFill>
                  <a:srgbClr val="333333"/>
                </a:solidFill>
                <a:highlight>
                  <a:srgbClr val="FFFFFF"/>
                </a:highlight>
                <a:latin typeface="Book Antiqua"/>
                <a:ea typeface="Book Antiqua"/>
                <a:cs typeface="Book Antiqua"/>
                <a:sym typeface="Book Antiqua"/>
              </a:rPr>
              <a:t>is expected to increase an annualized 1.2% over the 10 years to 2027. This is compared with US GDP, which is expected to grow an annualized 1.8% in the same period. New fintech companies have joined the sector in the hopes of providing scalable solutions to finance and insurance companies' complex issues.</a:t>
            </a:r>
            <a:endParaRPr sz="1500">
              <a:solidFill>
                <a:srgbClr val="333333"/>
              </a:solidFill>
              <a:highlight>
                <a:srgbClr val="FFFFFF"/>
              </a:highlight>
              <a:latin typeface="Book Antiqua"/>
              <a:ea typeface="Book Antiqua"/>
              <a:cs typeface="Book Antiqua"/>
              <a:sym typeface="Book Antiqua"/>
            </a:endParaRPr>
          </a:p>
          <a:p>
            <a:pPr indent="0" lvl="0" marL="182880" marR="0" rtl="0" algn="l">
              <a:lnSpc>
                <a:spcPct val="100000"/>
              </a:lnSpc>
              <a:spcBef>
                <a:spcPts val="900"/>
              </a:spcBef>
              <a:spcAft>
                <a:spcPts val="900"/>
              </a:spcAft>
              <a:buClr>
                <a:schemeClr val="dk1"/>
              </a:buClr>
              <a:buSzPts val="1100"/>
              <a:buFont typeface="Arial"/>
              <a:buNone/>
            </a:pPr>
            <a:r>
              <a:t/>
            </a:r>
            <a:endParaRPr sz="1500">
              <a:solidFill>
                <a:srgbClr val="333333"/>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cxnSp>
        <p:nvCxnSpPr>
          <p:cNvPr id="146" name="Google Shape;146;p4"/>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47" name="Google Shape;147;p4"/>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48" name="Google Shape;148;p4"/>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49" name="Google Shape;149;p4"/>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SWOT Analysis</a:t>
            </a:r>
            <a:endParaRPr b="0" i="0" sz="1400" u="none" cap="none" strike="noStrike">
              <a:solidFill>
                <a:srgbClr val="000000"/>
              </a:solidFill>
              <a:latin typeface="Arial"/>
              <a:ea typeface="Arial"/>
              <a:cs typeface="Arial"/>
              <a:sym typeface="Arial"/>
            </a:endParaRPr>
          </a:p>
        </p:txBody>
      </p:sp>
      <p:pic>
        <p:nvPicPr>
          <p:cNvPr id="150" name="Google Shape;150;p4"/>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grpSp>
        <p:nvGrpSpPr>
          <p:cNvPr id="151" name="Google Shape;151;p4"/>
          <p:cNvGrpSpPr/>
          <p:nvPr/>
        </p:nvGrpSpPr>
        <p:grpSpPr>
          <a:xfrm>
            <a:off x="328563" y="946531"/>
            <a:ext cx="11460963" cy="2955387"/>
            <a:chOff x="328563" y="1124562"/>
            <a:chExt cx="11460963" cy="2955387"/>
          </a:xfrm>
        </p:grpSpPr>
        <p:sp>
          <p:nvSpPr>
            <p:cNvPr id="152" name="Google Shape;152;p4"/>
            <p:cNvSpPr txBox="1"/>
            <p:nvPr/>
          </p:nvSpPr>
          <p:spPr>
            <a:xfrm>
              <a:off x="328563" y="1486449"/>
              <a:ext cx="5588400" cy="2593500"/>
            </a:xfrm>
            <a:prstGeom prst="rect">
              <a:avLst/>
            </a:prstGeom>
            <a:noFill/>
            <a:ln cap="flat" cmpd="sng" w="12700">
              <a:solidFill>
                <a:srgbClr val="FF9900"/>
              </a:solidFill>
              <a:prstDash val="solid"/>
              <a:round/>
              <a:headEnd len="sm" w="sm" type="none"/>
              <a:tailEnd len="sm" w="sm" type="none"/>
            </a:ln>
          </p:spPr>
          <p:txBody>
            <a:bodyPr anchorCtr="0" anchor="t" bIns="45700" lIns="91425" spcFirstLastPara="1" rIns="91425" wrap="square" tIns="45700">
              <a:spAutoFit/>
            </a:bodyPr>
            <a:lstStyle/>
            <a:p>
              <a:pPr indent="-336550" lvl="0" marL="457200" rtl="0" algn="l">
                <a:lnSpc>
                  <a:spcPct val="125000"/>
                </a:lnSpc>
                <a:spcBef>
                  <a:spcPts val="0"/>
                </a:spcBef>
                <a:spcAft>
                  <a:spcPts val="0"/>
                </a:spcAft>
                <a:buClr>
                  <a:schemeClr val="dk1"/>
                </a:buClr>
                <a:buSzPts val="1700"/>
                <a:buFont typeface="Book Antiqua"/>
                <a:buChar char="•"/>
              </a:pPr>
              <a:r>
                <a:rPr lang="en-US" sz="1700">
                  <a:solidFill>
                    <a:srgbClr val="333333"/>
                  </a:solidFill>
                  <a:highlight>
                    <a:srgbClr val="FFFFFF"/>
                  </a:highlight>
                  <a:latin typeface="Book Antiqua"/>
                  <a:ea typeface="Book Antiqua"/>
                  <a:cs typeface="Book Antiqua"/>
                  <a:sym typeface="Book Antiqua"/>
                </a:rPr>
                <a:t>Low Customer Class Concentration</a:t>
              </a:r>
              <a:endParaRPr sz="1700">
                <a:solidFill>
                  <a:srgbClr val="333333"/>
                </a:solidFill>
                <a:highlight>
                  <a:srgbClr val="FFFFFF"/>
                </a:highlight>
                <a:latin typeface="Book Antiqua"/>
                <a:ea typeface="Book Antiqua"/>
                <a:cs typeface="Book Antiqua"/>
                <a:sym typeface="Book Antiqua"/>
              </a:endParaRPr>
            </a:p>
            <a:p>
              <a:pPr indent="-336550" lvl="0" marL="457200" rtl="0" algn="l">
                <a:lnSpc>
                  <a:spcPct val="125000"/>
                </a:lnSpc>
                <a:spcBef>
                  <a:spcPts val="0"/>
                </a:spcBef>
                <a:spcAft>
                  <a:spcPts val="0"/>
                </a:spcAft>
                <a:buClr>
                  <a:schemeClr val="dk1"/>
                </a:buClr>
                <a:buSzPts val="1700"/>
                <a:buFont typeface="Book Antiqua"/>
                <a:buChar char="•"/>
              </a:pPr>
              <a:r>
                <a:rPr lang="en-US" sz="1700">
                  <a:solidFill>
                    <a:srgbClr val="333333"/>
                  </a:solidFill>
                  <a:highlight>
                    <a:srgbClr val="FFFFFF"/>
                  </a:highlight>
                  <a:latin typeface="Book Antiqua"/>
                  <a:ea typeface="Book Antiqua"/>
                  <a:cs typeface="Book Antiqua"/>
                  <a:sym typeface="Book Antiqua"/>
                </a:rPr>
                <a:t>Low Capital Requirements</a:t>
              </a:r>
              <a:endParaRPr sz="1700">
                <a:solidFill>
                  <a:srgbClr val="333333"/>
                </a:solidFill>
                <a:highlight>
                  <a:srgbClr val="FFFFFF"/>
                </a:highlight>
                <a:latin typeface="Book Antiqua"/>
                <a:ea typeface="Book Antiqua"/>
                <a:cs typeface="Book Antiqua"/>
                <a:sym typeface="Book Antiqua"/>
              </a:endParaRPr>
            </a:p>
            <a:p>
              <a:pPr indent="-336550" lvl="0" marL="457200" rtl="0" algn="l">
                <a:lnSpc>
                  <a:spcPct val="125000"/>
                </a:lnSpc>
                <a:spcBef>
                  <a:spcPts val="0"/>
                </a:spcBef>
                <a:spcAft>
                  <a:spcPts val="0"/>
                </a:spcAft>
                <a:buClr>
                  <a:schemeClr val="dk1"/>
                </a:buClr>
                <a:buSzPts val="1700"/>
                <a:buFont typeface="Book Antiqua"/>
                <a:buChar char="•"/>
              </a:pPr>
              <a:r>
                <a:rPr lang="en-US" sz="1700">
                  <a:solidFill>
                    <a:srgbClr val="333333"/>
                  </a:solidFill>
                  <a:highlight>
                    <a:srgbClr val="FFFFFF"/>
                  </a:highlight>
                  <a:latin typeface="Book Antiqua"/>
                  <a:ea typeface="Book Antiqua"/>
                  <a:cs typeface="Book Antiqua"/>
                  <a:sym typeface="Book Antiqua"/>
                </a:rPr>
                <a:t>High Revenue Growth (2017-2022)</a:t>
              </a:r>
              <a:endParaRPr sz="1700">
                <a:solidFill>
                  <a:srgbClr val="333333"/>
                </a:solidFill>
                <a:highlight>
                  <a:srgbClr val="FFFFFF"/>
                </a:highlight>
                <a:latin typeface="Book Antiqua"/>
                <a:ea typeface="Book Antiqua"/>
                <a:cs typeface="Book Antiqua"/>
                <a:sym typeface="Book Antiqua"/>
              </a:endParaRPr>
            </a:p>
            <a:p>
              <a:pPr indent="-336550" lvl="0" marL="457200" rtl="0" algn="l">
                <a:lnSpc>
                  <a:spcPct val="125000"/>
                </a:lnSpc>
                <a:spcBef>
                  <a:spcPts val="0"/>
                </a:spcBef>
                <a:spcAft>
                  <a:spcPts val="0"/>
                </a:spcAft>
                <a:buClr>
                  <a:srgbClr val="333333"/>
                </a:buClr>
                <a:buSzPts val="1700"/>
                <a:buFont typeface="Book Antiqua"/>
                <a:buChar char="•"/>
              </a:pPr>
              <a:r>
                <a:rPr lang="en-US" sz="1700">
                  <a:solidFill>
                    <a:srgbClr val="333333"/>
                  </a:solidFill>
                  <a:highlight>
                    <a:srgbClr val="FFFFFF"/>
                  </a:highlight>
                  <a:latin typeface="Book Antiqua"/>
                  <a:ea typeface="Book Antiqua"/>
                  <a:cs typeface="Book Antiqua"/>
                  <a:sym typeface="Book Antiqua"/>
                </a:rPr>
                <a:t>High Revenue Growth (2022-2027)</a:t>
              </a:r>
              <a:endParaRPr sz="1700">
                <a:solidFill>
                  <a:srgbClr val="333333"/>
                </a:solidFill>
                <a:highlight>
                  <a:srgbClr val="FFFFFF"/>
                </a:highlight>
                <a:latin typeface="Book Antiqua"/>
                <a:ea typeface="Book Antiqua"/>
                <a:cs typeface="Book Antiqua"/>
                <a:sym typeface="Book Antiqua"/>
              </a:endParaRPr>
            </a:p>
            <a:p>
              <a:pPr indent="-336550" lvl="0" marL="457200" rtl="0" algn="l">
                <a:lnSpc>
                  <a:spcPct val="125000"/>
                </a:lnSpc>
                <a:spcBef>
                  <a:spcPts val="0"/>
                </a:spcBef>
                <a:spcAft>
                  <a:spcPts val="0"/>
                </a:spcAft>
                <a:buClr>
                  <a:schemeClr val="dk1"/>
                </a:buClr>
                <a:buSzPts val="1700"/>
                <a:buFont typeface="Book Antiqua"/>
                <a:buChar char="•"/>
              </a:pPr>
              <a:r>
                <a:rPr lang="en-US" sz="1700">
                  <a:solidFill>
                    <a:srgbClr val="333333"/>
                  </a:solidFill>
                  <a:highlight>
                    <a:srgbClr val="FFFFFF"/>
                  </a:highlight>
                  <a:latin typeface="Book Antiqua"/>
                  <a:ea typeface="Book Antiqua"/>
                  <a:cs typeface="Book Antiqua"/>
                  <a:sym typeface="Book Antiqua"/>
                </a:rPr>
                <a:t>High Performance Drivers</a:t>
              </a:r>
              <a:endParaRPr sz="1700">
                <a:solidFill>
                  <a:srgbClr val="333333"/>
                </a:solidFill>
                <a:highlight>
                  <a:srgbClr val="FFFFFF"/>
                </a:highlight>
                <a:latin typeface="Book Antiqua"/>
                <a:ea typeface="Book Antiqua"/>
                <a:cs typeface="Book Antiqua"/>
                <a:sym typeface="Book Antiqua"/>
              </a:endParaRPr>
            </a:p>
            <a:p>
              <a:pPr indent="-336550" lvl="0" marL="457200" rtl="0" algn="l">
                <a:lnSpc>
                  <a:spcPct val="125000"/>
                </a:lnSpc>
                <a:spcBef>
                  <a:spcPts val="0"/>
                </a:spcBef>
                <a:spcAft>
                  <a:spcPts val="0"/>
                </a:spcAft>
                <a:buClr>
                  <a:schemeClr val="dk1"/>
                </a:buClr>
                <a:buSzPts val="1700"/>
                <a:buFont typeface="Book Antiqua"/>
                <a:buChar char="•"/>
              </a:pPr>
              <a:r>
                <a:rPr lang="en-US" sz="1700">
                  <a:solidFill>
                    <a:schemeClr val="dk1"/>
                  </a:solidFill>
                  <a:highlight>
                    <a:srgbClr val="FFFFFF"/>
                  </a:highlight>
                  <a:uFill>
                    <a:noFill/>
                  </a:uFill>
                  <a:latin typeface="Book Antiqua"/>
                  <a:ea typeface="Book Antiqua"/>
                  <a:cs typeface="Book Antiqua"/>
                  <a:sym typeface="Book Antiqua"/>
                  <a:hlinkClick r:id="rId4">
                    <a:extLst>
                      <a:ext uri="{A12FA001-AC4F-418D-AE19-62706E023703}">
                        <ahyp:hlinkClr val="tx"/>
                      </a:ext>
                    </a:extLst>
                  </a:hlinkClick>
                </a:rPr>
                <a:t>Consumer confidence index</a:t>
              </a:r>
              <a:endParaRPr sz="1700">
                <a:solidFill>
                  <a:schemeClr val="dk1"/>
                </a:solidFill>
                <a:highlight>
                  <a:srgbClr val="FFFFFF"/>
                </a:highlight>
                <a:latin typeface="Book Antiqua"/>
                <a:ea typeface="Book Antiqua"/>
                <a:cs typeface="Book Antiqua"/>
                <a:sym typeface="Book Antiqua"/>
              </a:endParaRPr>
            </a:p>
            <a:p>
              <a:pPr indent="0" lvl="0" marL="457200" marR="0" rtl="0" algn="l">
                <a:lnSpc>
                  <a:spcPct val="100000"/>
                </a:lnSpc>
                <a:spcBef>
                  <a:spcPts val="0"/>
                </a:spcBef>
                <a:spcAft>
                  <a:spcPts val="0"/>
                </a:spcAft>
                <a:buNone/>
              </a:pPr>
              <a:r>
                <a:t/>
              </a:r>
              <a:endParaRPr sz="17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153" name="Google Shape;153;p4"/>
            <p:cNvSpPr txBox="1"/>
            <p:nvPr/>
          </p:nvSpPr>
          <p:spPr>
            <a:xfrm>
              <a:off x="6201126" y="1486449"/>
              <a:ext cx="5588400" cy="2370300"/>
            </a:xfrm>
            <a:prstGeom prst="rect">
              <a:avLst/>
            </a:prstGeom>
            <a:noFill/>
            <a:ln cap="flat" cmpd="sng" w="12700">
              <a:solidFill>
                <a:srgbClr val="FF9900"/>
              </a:solidFill>
              <a:prstDash val="solid"/>
              <a:round/>
              <a:headEnd len="sm" w="sm" type="none"/>
              <a:tailEnd len="sm" w="sm" type="none"/>
            </a:ln>
          </p:spPr>
          <p:txBody>
            <a:bodyPr anchorCtr="0" anchor="t" bIns="45700" lIns="91425" spcFirstLastPara="1" rIns="91425" wrap="square" tIns="45700">
              <a:spAutoFit/>
            </a:bodyPr>
            <a:lstStyle/>
            <a:p>
              <a:pPr indent="-298450" lvl="0" marL="457200" marR="0" rtl="0" algn="l">
                <a:lnSpc>
                  <a:spcPct val="125000"/>
                </a:lnSpc>
                <a:spcBef>
                  <a:spcPts val="0"/>
                </a:spcBef>
                <a:spcAft>
                  <a:spcPts val="0"/>
                </a:spcAft>
                <a:buClr>
                  <a:srgbClr val="333333"/>
                </a:buClr>
                <a:buSzPts val="1100"/>
                <a:buFont typeface="Book Antiqua"/>
                <a:buChar char="●"/>
              </a:pPr>
              <a:r>
                <a:rPr lang="en-US" sz="1700">
                  <a:solidFill>
                    <a:srgbClr val="333333"/>
                  </a:solidFill>
                  <a:highlight>
                    <a:srgbClr val="FFFFFF"/>
                  </a:highlight>
                  <a:latin typeface="Book Antiqua"/>
                  <a:ea typeface="Book Antiqua"/>
                  <a:cs typeface="Book Antiqua"/>
                  <a:sym typeface="Book Antiqua"/>
                </a:rPr>
                <a:t>Low Profit vs. Sector Average</a:t>
              </a:r>
              <a:endParaRPr sz="1700">
                <a:solidFill>
                  <a:srgbClr val="333333"/>
                </a:solidFill>
                <a:highlight>
                  <a:srgbClr val="FFFFFF"/>
                </a:highlight>
                <a:latin typeface="Book Antiqua"/>
                <a:ea typeface="Book Antiqua"/>
                <a:cs typeface="Book Antiqua"/>
                <a:sym typeface="Book Antiqua"/>
              </a:endParaRPr>
            </a:p>
            <a:p>
              <a:pPr indent="-298450" lvl="0" marL="457200" rtl="0" algn="l">
                <a:lnSpc>
                  <a:spcPct val="125000"/>
                </a:lnSpc>
                <a:spcBef>
                  <a:spcPts val="0"/>
                </a:spcBef>
                <a:spcAft>
                  <a:spcPts val="0"/>
                </a:spcAft>
                <a:buClr>
                  <a:srgbClr val="333333"/>
                </a:buClr>
                <a:buSzPts val="1100"/>
                <a:buFont typeface="Book Antiqua"/>
                <a:buChar char="●"/>
              </a:pPr>
              <a:r>
                <a:rPr lang="en-US" sz="1700">
                  <a:solidFill>
                    <a:srgbClr val="333333"/>
                  </a:solidFill>
                  <a:highlight>
                    <a:srgbClr val="FFFFFF"/>
                  </a:highlight>
                  <a:latin typeface="Book Antiqua"/>
                  <a:ea typeface="Book Antiqua"/>
                  <a:cs typeface="Book Antiqua"/>
                  <a:sym typeface="Book Antiqua"/>
                </a:rPr>
                <a:t>High Product/Service Concentration</a:t>
              </a:r>
              <a:endParaRPr sz="1700">
                <a:solidFill>
                  <a:srgbClr val="333333"/>
                </a:solidFill>
                <a:highlight>
                  <a:srgbClr val="FFFFFF"/>
                </a:highlight>
                <a:latin typeface="Book Antiqua"/>
                <a:ea typeface="Book Antiqua"/>
                <a:cs typeface="Book Antiqua"/>
                <a:sym typeface="Book Antiqua"/>
              </a:endParaRPr>
            </a:p>
            <a:p>
              <a:pPr indent="-298450" lvl="0" marL="457200" rtl="0" algn="l">
                <a:lnSpc>
                  <a:spcPct val="125000"/>
                </a:lnSpc>
                <a:spcBef>
                  <a:spcPts val="0"/>
                </a:spcBef>
                <a:spcAft>
                  <a:spcPts val="0"/>
                </a:spcAft>
                <a:buClr>
                  <a:srgbClr val="333333"/>
                </a:buClr>
                <a:buSzPts val="1100"/>
                <a:buFont typeface="Book Antiqua"/>
                <a:buChar char="●"/>
              </a:pPr>
              <a:r>
                <a:rPr lang="en-US" sz="1700">
                  <a:solidFill>
                    <a:srgbClr val="333333"/>
                  </a:solidFill>
                  <a:highlight>
                    <a:srgbClr val="FFFFFF"/>
                  </a:highlight>
                  <a:latin typeface="Book Antiqua"/>
                  <a:ea typeface="Book Antiqua"/>
                  <a:cs typeface="Book Antiqua"/>
                  <a:sym typeface="Book Antiqua"/>
                </a:rPr>
                <a:t>Low Revenue per Employee</a:t>
              </a:r>
              <a:endParaRPr sz="1700">
                <a:solidFill>
                  <a:srgbClr val="333333"/>
                </a:solidFill>
                <a:highlight>
                  <a:srgbClr val="FFFFFF"/>
                </a:highlight>
                <a:latin typeface="Book Antiqua"/>
                <a:ea typeface="Book Antiqua"/>
                <a:cs typeface="Book Antiqua"/>
                <a:sym typeface="Book Antiqua"/>
              </a:endParaRPr>
            </a:p>
            <a:p>
              <a:pPr indent="-298450" lvl="0" marL="457200" marR="0" rtl="0" algn="l">
                <a:lnSpc>
                  <a:spcPct val="125000"/>
                </a:lnSpc>
                <a:spcBef>
                  <a:spcPts val="0"/>
                </a:spcBef>
                <a:spcAft>
                  <a:spcPts val="0"/>
                </a:spcAft>
                <a:buSzPts val="1100"/>
                <a:buFont typeface="Book Antiqua"/>
                <a:buChar char="●"/>
              </a:pPr>
              <a:r>
                <a:rPr lang="en-US" sz="1700">
                  <a:solidFill>
                    <a:schemeClr val="dk1"/>
                  </a:solidFill>
                  <a:uFill>
                    <a:noFill/>
                  </a:uFill>
                  <a:latin typeface="Book Antiqua"/>
                  <a:ea typeface="Book Antiqua"/>
                  <a:cs typeface="Book Antiqua"/>
                  <a:sym typeface="Book Antiqua"/>
                  <a:hlinkClick r:id="rId5">
                    <a:extLst>
                      <a:ext uri="{A12FA001-AC4F-418D-AE19-62706E023703}">
                        <ahyp:hlinkClr val="tx"/>
                      </a:ext>
                    </a:extLst>
                  </a:hlinkClick>
                </a:rPr>
                <a:t>Per capita disposable income</a:t>
              </a:r>
              <a:endParaRPr sz="1700">
                <a:solidFill>
                  <a:schemeClr val="dk1"/>
                </a:solidFill>
                <a:latin typeface="Book Antiqua"/>
                <a:ea typeface="Book Antiqua"/>
                <a:cs typeface="Book Antiqua"/>
                <a:sym typeface="Book Antiqua"/>
              </a:endParaRPr>
            </a:p>
            <a:p>
              <a:pPr indent="0" lvl="0" marL="0" marR="0" rtl="0" algn="l">
                <a:lnSpc>
                  <a:spcPct val="125000"/>
                </a:lnSpc>
                <a:spcBef>
                  <a:spcPts val="0"/>
                </a:spcBef>
                <a:spcAft>
                  <a:spcPts val="0"/>
                </a:spcAft>
                <a:buClr>
                  <a:srgbClr val="000000"/>
                </a:buClr>
                <a:buSzPts val="1800"/>
                <a:buFont typeface="Arial"/>
                <a:buNone/>
              </a:pPr>
              <a:r>
                <a:t/>
              </a:r>
              <a:endParaRPr sz="1800">
                <a:solidFill>
                  <a:schemeClr val="dk1"/>
                </a:solidFill>
                <a:latin typeface="Book Antiqua"/>
                <a:ea typeface="Book Antiqua"/>
                <a:cs typeface="Book Antiqua"/>
                <a:sym typeface="Book Antiqua"/>
              </a:endParaRPr>
            </a:p>
            <a:p>
              <a:pPr indent="0" lvl="0" marL="0" marR="0" rtl="0" algn="l">
                <a:lnSpc>
                  <a:spcPct val="125000"/>
                </a:lnSpc>
                <a:spcBef>
                  <a:spcPts val="0"/>
                </a:spcBef>
                <a:spcAft>
                  <a:spcPts val="0"/>
                </a:spcAft>
                <a:buClr>
                  <a:srgbClr val="000000"/>
                </a:buClr>
                <a:buSzPts val="1800"/>
                <a:buFont typeface="Arial"/>
                <a:buNone/>
              </a:pPr>
              <a:r>
                <a:t/>
              </a:r>
              <a:endParaRPr sz="1800">
                <a:solidFill>
                  <a:schemeClr val="dk1"/>
                </a:solidFill>
                <a:latin typeface="Book Antiqua"/>
                <a:ea typeface="Book Antiqua"/>
                <a:cs typeface="Book Antiqua"/>
                <a:sym typeface="Book Antiqua"/>
              </a:endParaRPr>
            </a:p>
            <a:p>
              <a:pPr indent="0" lvl="0" marL="0" marR="0" rtl="0" algn="l">
                <a:lnSpc>
                  <a:spcPct val="125000"/>
                </a:lnSpc>
                <a:spcBef>
                  <a:spcPts val="0"/>
                </a:spcBef>
                <a:spcAft>
                  <a:spcPts val="0"/>
                </a:spcAft>
                <a:buClr>
                  <a:srgbClr val="000000"/>
                </a:buClr>
                <a:buSzPts val="1800"/>
                <a:buFont typeface="Arial"/>
                <a:buNone/>
              </a:pPr>
              <a:r>
                <a:t/>
              </a:r>
              <a:endParaRPr sz="1800">
                <a:solidFill>
                  <a:schemeClr val="dk1"/>
                </a:solidFill>
                <a:latin typeface="Book Antiqua"/>
                <a:ea typeface="Book Antiqua"/>
                <a:cs typeface="Book Antiqua"/>
                <a:sym typeface="Book Antiqua"/>
              </a:endParaRPr>
            </a:p>
          </p:txBody>
        </p:sp>
        <p:sp>
          <p:nvSpPr>
            <p:cNvPr id="154" name="Google Shape;154;p4"/>
            <p:cNvSpPr/>
            <p:nvPr/>
          </p:nvSpPr>
          <p:spPr>
            <a:xfrm>
              <a:off x="328613" y="1124562"/>
              <a:ext cx="5588309" cy="361887"/>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Strengths &amp; Opportunities </a:t>
              </a:r>
              <a:endParaRPr b="0" i="0" sz="1400" u="none" cap="none" strike="noStrike">
                <a:solidFill>
                  <a:srgbClr val="000000"/>
                </a:solidFill>
                <a:latin typeface="Arial"/>
                <a:ea typeface="Arial"/>
                <a:cs typeface="Arial"/>
                <a:sym typeface="Arial"/>
              </a:endParaRPr>
            </a:p>
          </p:txBody>
        </p:sp>
        <p:sp>
          <p:nvSpPr>
            <p:cNvPr id="155" name="Google Shape;155;p4"/>
            <p:cNvSpPr/>
            <p:nvPr/>
          </p:nvSpPr>
          <p:spPr>
            <a:xfrm>
              <a:off x="6201125" y="1124562"/>
              <a:ext cx="5588309" cy="361887"/>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Weaknesses &amp; Threats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cxnSp>
        <p:nvCxnSpPr>
          <p:cNvPr id="160" name="Google Shape;160;p5"/>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61" name="Google Shape;161;p5"/>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62" name="Google Shape;162;p5"/>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63" name="Google Shape;163;p5"/>
          <p:cNvSpPr txBox="1"/>
          <p:nvPr/>
        </p:nvSpPr>
        <p:spPr>
          <a:xfrm>
            <a:off x="390525" y="132639"/>
            <a:ext cx="1141095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Competitive Landscape</a:t>
            </a:r>
            <a:endParaRPr b="0" i="0" sz="1400" u="none" cap="none" strike="noStrike">
              <a:solidFill>
                <a:srgbClr val="000000"/>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sp>
        <p:nvSpPr>
          <p:cNvPr id="165" name="Google Shape;165;p5"/>
          <p:cNvSpPr txBox="1"/>
          <p:nvPr/>
        </p:nvSpPr>
        <p:spPr>
          <a:xfrm>
            <a:off x="328625" y="1240400"/>
            <a:ext cx="6070200" cy="247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en-US" sz="1600">
                <a:solidFill>
                  <a:srgbClr val="333333"/>
                </a:solidFill>
                <a:highlight>
                  <a:srgbClr val="FFFFFF"/>
                </a:highlight>
                <a:latin typeface="Book Antiqua"/>
                <a:ea typeface="Book Antiqua"/>
                <a:cs typeface="Book Antiqua"/>
                <a:sym typeface="Book Antiqua"/>
              </a:rPr>
              <a:t>Market Concentration: </a:t>
            </a:r>
            <a:r>
              <a:rPr b="1" lang="en-US" sz="1600">
                <a:solidFill>
                  <a:srgbClr val="FF0000"/>
                </a:solidFill>
                <a:highlight>
                  <a:srgbClr val="FFFFFF"/>
                </a:highlight>
                <a:latin typeface="Book Antiqua"/>
                <a:ea typeface="Book Antiqua"/>
                <a:cs typeface="Book Antiqua"/>
                <a:sym typeface="Book Antiqua"/>
              </a:rPr>
              <a:t>Low</a:t>
            </a:r>
            <a:endParaRPr b="1" sz="1600">
              <a:solidFill>
                <a:srgbClr val="FF0000"/>
              </a:solidFill>
              <a:highlight>
                <a:srgbClr val="FFFFFF"/>
              </a:highlight>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200"/>
              <a:buFont typeface="Arial"/>
              <a:buNone/>
            </a:pPr>
            <a:r>
              <a:rPr lang="en-US" sz="1600">
                <a:solidFill>
                  <a:srgbClr val="333333"/>
                </a:solidFill>
                <a:highlight>
                  <a:srgbClr val="FFFFFF"/>
                </a:highlight>
                <a:latin typeface="Book Antiqua"/>
                <a:ea typeface="Book Antiqua"/>
                <a:cs typeface="Book Antiqua"/>
                <a:sym typeface="Book Antiqua"/>
              </a:rPr>
              <a:t>The sector offers a wide array of products and services to downstream consumers, making it next difficult for any single operator to control a large portion of the total sector.</a:t>
            </a:r>
            <a:endParaRPr sz="1600">
              <a:solidFill>
                <a:srgbClr val="333333"/>
              </a:solidFill>
              <a:highlight>
                <a:srgbClr val="FFFFFF"/>
              </a:highlight>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200"/>
              <a:buFont typeface="Arial"/>
              <a:buNone/>
            </a:pPr>
            <a:r>
              <a:t/>
            </a:r>
            <a:endParaRPr sz="1600">
              <a:solidFill>
                <a:srgbClr val="333333"/>
              </a:solidFill>
              <a:highlight>
                <a:srgbClr val="FFFFFF"/>
              </a:highlight>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200"/>
              <a:buFont typeface="Arial"/>
              <a:buNone/>
            </a:pPr>
            <a:r>
              <a:rPr lang="en-US" sz="1500">
                <a:solidFill>
                  <a:srgbClr val="333333"/>
                </a:solidFill>
                <a:highlight>
                  <a:srgbClr val="FFFFFF"/>
                </a:highlight>
                <a:latin typeface="Book Antiqua"/>
                <a:ea typeface="Book Antiqua"/>
                <a:cs typeface="Book Antiqua"/>
                <a:sym typeface="Book Antiqua"/>
              </a:rPr>
              <a:t>Over the five years to 2022, market share concentration in the industry has slightly increased. This has been a result of some consolidation that the sector's largest operators have been a part of, and large operators growing pricing power and brand reputation during the period.</a:t>
            </a:r>
            <a:endParaRPr b="1" sz="1900">
              <a:solidFill>
                <a:srgbClr val="333333"/>
              </a:solidFill>
              <a:highlight>
                <a:srgbClr val="FFFFFF"/>
              </a:highlight>
              <a:latin typeface="Book Antiqua"/>
              <a:ea typeface="Book Antiqua"/>
              <a:cs typeface="Book Antiqua"/>
              <a:sym typeface="Book Antiqua"/>
            </a:endParaRPr>
          </a:p>
        </p:txBody>
      </p:sp>
      <p:pic>
        <p:nvPicPr>
          <p:cNvPr id="166" name="Google Shape;166;p5"/>
          <p:cNvPicPr preferRelativeResize="0"/>
          <p:nvPr/>
        </p:nvPicPr>
        <p:blipFill>
          <a:blip r:embed="rId4">
            <a:alphaModFix/>
          </a:blip>
          <a:stretch>
            <a:fillRect/>
          </a:stretch>
        </p:blipFill>
        <p:spPr>
          <a:xfrm>
            <a:off x="6640225" y="984050"/>
            <a:ext cx="5161251" cy="2361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cxnSp>
        <p:nvCxnSpPr>
          <p:cNvPr id="171" name="Google Shape;171;p6"/>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72" name="Google Shape;172;p6"/>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73" name="Google Shape;173;p6"/>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74" name="Google Shape;174;p6"/>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Segments of Interest</a:t>
            </a:r>
            <a:endParaRPr b="0" i="0" sz="1400" u="none" cap="none" strike="noStrike">
              <a:solidFill>
                <a:srgbClr val="000000"/>
              </a:solidFill>
              <a:latin typeface="Arial"/>
              <a:ea typeface="Arial"/>
              <a:cs typeface="Arial"/>
              <a:sym typeface="Arial"/>
            </a:endParaRPr>
          </a:p>
        </p:txBody>
      </p:sp>
      <p:pic>
        <p:nvPicPr>
          <p:cNvPr id="175" name="Google Shape;175;p6"/>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sp>
        <p:nvSpPr>
          <p:cNvPr id="176" name="Google Shape;176;p6"/>
          <p:cNvSpPr/>
          <p:nvPr/>
        </p:nvSpPr>
        <p:spPr>
          <a:xfrm>
            <a:off x="328613" y="926020"/>
            <a:ext cx="3837870" cy="357409"/>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Segment of Interest</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4166483" y="926019"/>
            <a:ext cx="7634992" cy="357409"/>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Rationale</a:t>
            </a:r>
            <a:endParaRPr b="0" i="0" sz="1400" u="none" cap="none" strike="noStrike">
              <a:solidFill>
                <a:srgbClr val="000000"/>
              </a:solidFill>
              <a:latin typeface="Arial"/>
              <a:ea typeface="Arial"/>
              <a:cs typeface="Arial"/>
              <a:sym typeface="Arial"/>
            </a:endParaRPr>
          </a:p>
        </p:txBody>
      </p:sp>
      <p:grpSp>
        <p:nvGrpSpPr>
          <p:cNvPr id="178" name="Google Shape;178;p6"/>
          <p:cNvGrpSpPr/>
          <p:nvPr/>
        </p:nvGrpSpPr>
        <p:grpSpPr>
          <a:xfrm>
            <a:off x="328613" y="1283345"/>
            <a:ext cx="11472862" cy="4227407"/>
            <a:chOff x="328613" y="1283428"/>
            <a:chExt cx="11472862" cy="3235921"/>
          </a:xfrm>
        </p:grpSpPr>
        <p:grpSp>
          <p:nvGrpSpPr>
            <p:cNvPr id="179" name="Google Shape;179;p6"/>
            <p:cNvGrpSpPr/>
            <p:nvPr/>
          </p:nvGrpSpPr>
          <p:grpSpPr>
            <a:xfrm>
              <a:off x="328613" y="1283428"/>
              <a:ext cx="11472862" cy="808982"/>
              <a:chOff x="328613" y="1283429"/>
              <a:chExt cx="11472862" cy="357410"/>
            </a:xfrm>
          </p:grpSpPr>
          <p:sp>
            <p:nvSpPr>
              <p:cNvPr id="180" name="Google Shape;180;p6"/>
              <p:cNvSpPr/>
              <p:nvPr/>
            </p:nvSpPr>
            <p:spPr>
              <a:xfrm>
                <a:off x="328613" y="1283430"/>
                <a:ext cx="3837870"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highlight>
                      <a:srgbClr val="FFFFFF"/>
                    </a:highlight>
                    <a:latin typeface="Book Antiqua"/>
                    <a:ea typeface="Book Antiqua"/>
                    <a:cs typeface="Book Antiqua"/>
                    <a:sym typeface="Book Antiqua"/>
                  </a:rPr>
                  <a:t>Investment Banking &amp; Securities Dealing</a:t>
                </a:r>
                <a:endParaRPr i="0" sz="1400" u="none" cap="none" strike="noStrike">
                  <a:solidFill>
                    <a:srgbClr val="000000"/>
                  </a:solidFill>
                  <a:latin typeface="Book Antiqua"/>
                  <a:ea typeface="Book Antiqua"/>
                  <a:cs typeface="Book Antiqua"/>
                  <a:sym typeface="Book Antiqua"/>
                </a:endParaRPr>
              </a:p>
            </p:txBody>
          </p:sp>
          <p:sp>
            <p:nvSpPr>
              <p:cNvPr id="181" name="Google Shape;181;p6"/>
              <p:cNvSpPr/>
              <p:nvPr/>
            </p:nvSpPr>
            <p:spPr>
              <a:xfrm>
                <a:off x="4166483" y="1283429"/>
                <a:ext cx="7634992"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209550" lvl="0" marL="285750" marR="0" rtl="0" algn="l">
                  <a:lnSpc>
                    <a:spcPct val="100000"/>
                  </a:lnSpc>
                  <a:spcBef>
                    <a:spcPts val="0"/>
                  </a:spcBef>
                  <a:spcAft>
                    <a:spcPts val="0"/>
                  </a:spcAft>
                  <a:buClr>
                    <a:schemeClr val="dk1"/>
                  </a:buClr>
                  <a:buSzPts val="1200"/>
                  <a:buFont typeface="Arial"/>
                  <a:buNone/>
                </a:pPr>
                <a:r>
                  <a:rPr lang="en-US" sz="1200">
                    <a:solidFill>
                      <a:schemeClr val="dk1"/>
                    </a:solidFill>
                    <a:latin typeface="Book Antiqua"/>
                    <a:ea typeface="Book Antiqua"/>
                    <a:cs typeface="Book Antiqua"/>
                    <a:sym typeface="Book Antiqua"/>
                  </a:rPr>
                  <a:t>As future expectations of economy goes down, companies possess higher demands for capital raising. Investment banks that focuses on certain benefited sectors may generate revenue beyond forecast.</a:t>
                </a:r>
                <a:endParaRPr b="0" i="0" sz="1200" u="none" cap="none" strike="noStrike">
                  <a:solidFill>
                    <a:schemeClr val="dk1"/>
                  </a:solidFill>
                  <a:latin typeface="Book Antiqua"/>
                  <a:ea typeface="Book Antiqua"/>
                  <a:cs typeface="Book Antiqua"/>
                  <a:sym typeface="Book Antiqua"/>
                </a:endParaRPr>
              </a:p>
            </p:txBody>
          </p:sp>
        </p:grpSp>
        <p:grpSp>
          <p:nvGrpSpPr>
            <p:cNvPr id="182" name="Google Shape;182;p6"/>
            <p:cNvGrpSpPr/>
            <p:nvPr/>
          </p:nvGrpSpPr>
          <p:grpSpPr>
            <a:xfrm>
              <a:off x="328613" y="2092409"/>
              <a:ext cx="11472862" cy="808982"/>
              <a:chOff x="328613" y="1283429"/>
              <a:chExt cx="11472862" cy="357410"/>
            </a:xfrm>
          </p:grpSpPr>
          <p:sp>
            <p:nvSpPr>
              <p:cNvPr id="183" name="Google Shape;183;p6"/>
              <p:cNvSpPr/>
              <p:nvPr/>
            </p:nvSpPr>
            <p:spPr>
              <a:xfrm>
                <a:off x="328613" y="1283430"/>
                <a:ext cx="3837870"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highlight>
                      <a:srgbClr val="FFFFFF"/>
                    </a:highlight>
                    <a:latin typeface="Book Antiqua"/>
                    <a:ea typeface="Book Antiqua"/>
                    <a:cs typeface="Book Antiqua"/>
                    <a:sym typeface="Book Antiqua"/>
                  </a:rPr>
                  <a:t>Private Equity, Hedge Funds &amp; Investment Vehicles</a:t>
                </a:r>
                <a:endParaRPr i="0" sz="1400" u="none" cap="none" strike="noStrike">
                  <a:solidFill>
                    <a:srgbClr val="000000"/>
                  </a:solidFill>
                  <a:latin typeface="Book Antiqua"/>
                  <a:ea typeface="Book Antiqua"/>
                  <a:cs typeface="Book Antiqua"/>
                  <a:sym typeface="Book Antiqua"/>
                </a:endParaRPr>
              </a:p>
            </p:txBody>
          </p:sp>
          <p:sp>
            <p:nvSpPr>
              <p:cNvPr id="184" name="Google Shape;184;p6"/>
              <p:cNvSpPr/>
              <p:nvPr/>
            </p:nvSpPr>
            <p:spPr>
              <a:xfrm>
                <a:off x="4166483" y="1283429"/>
                <a:ext cx="7634992"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grpSp>
        <p:grpSp>
          <p:nvGrpSpPr>
            <p:cNvPr id="185" name="Google Shape;185;p6"/>
            <p:cNvGrpSpPr/>
            <p:nvPr/>
          </p:nvGrpSpPr>
          <p:grpSpPr>
            <a:xfrm>
              <a:off x="328613" y="2901384"/>
              <a:ext cx="11472862" cy="808982"/>
              <a:chOff x="328613" y="1283429"/>
              <a:chExt cx="11472862" cy="357410"/>
            </a:xfrm>
          </p:grpSpPr>
          <p:sp>
            <p:nvSpPr>
              <p:cNvPr id="186" name="Google Shape;186;p6"/>
              <p:cNvSpPr/>
              <p:nvPr/>
            </p:nvSpPr>
            <p:spPr>
              <a:xfrm>
                <a:off x="328613" y="1283430"/>
                <a:ext cx="3837870"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Fintech</a:t>
                </a:r>
                <a:endParaRPr b="0" i="0" sz="1800" u="none" cap="none" strike="noStrike">
                  <a:solidFill>
                    <a:schemeClr val="dk1"/>
                  </a:solidFill>
                  <a:latin typeface="Book Antiqua"/>
                  <a:ea typeface="Book Antiqua"/>
                  <a:cs typeface="Book Antiqua"/>
                  <a:sym typeface="Book Antiqua"/>
                </a:endParaRPr>
              </a:p>
            </p:txBody>
          </p:sp>
          <p:sp>
            <p:nvSpPr>
              <p:cNvPr id="187" name="Google Shape;187;p6"/>
              <p:cNvSpPr/>
              <p:nvPr/>
            </p:nvSpPr>
            <p:spPr>
              <a:xfrm>
                <a:off x="4166483" y="1283429"/>
                <a:ext cx="7634992"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grpSp>
        <p:grpSp>
          <p:nvGrpSpPr>
            <p:cNvPr id="188" name="Google Shape;188;p6"/>
            <p:cNvGrpSpPr/>
            <p:nvPr/>
          </p:nvGrpSpPr>
          <p:grpSpPr>
            <a:xfrm>
              <a:off x="328613" y="3710367"/>
              <a:ext cx="11472862" cy="808982"/>
              <a:chOff x="328613" y="1283429"/>
              <a:chExt cx="11472862" cy="357410"/>
            </a:xfrm>
          </p:grpSpPr>
          <p:sp>
            <p:nvSpPr>
              <p:cNvPr id="189" name="Google Shape;189;p6"/>
              <p:cNvSpPr/>
              <p:nvPr/>
            </p:nvSpPr>
            <p:spPr>
              <a:xfrm>
                <a:off x="328613" y="1283430"/>
                <a:ext cx="3837870"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Insurance</a:t>
                </a:r>
                <a:endParaRPr b="0" i="0" sz="1800" u="none" cap="none" strike="noStrike">
                  <a:solidFill>
                    <a:schemeClr val="dk1"/>
                  </a:solidFill>
                  <a:latin typeface="Book Antiqua"/>
                  <a:ea typeface="Book Antiqua"/>
                  <a:cs typeface="Book Antiqua"/>
                  <a:sym typeface="Book Antiqua"/>
                </a:endParaRPr>
              </a:p>
            </p:txBody>
          </p:sp>
          <p:sp>
            <p:nvSpPr>
              <p:cNvPr id="190" name="Google Shape;190;p6"/>
              <p:cNvSpPr/>
              <p:nvPr/>
            </p:nvSpPr>
            <p:spPr>
              <a:xfrm>
                <a:off x="4166483" y="1283429"/>
                <a:ext cx="7634992" cy="357409"/>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cxnSp>
        <p:nvCxnSpPr>
          <p:cNvPr id="195" name="Google Shape;195;p7"/>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96" name="Google Shape;196;p7"/>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97" name="Google Shape;197;p7"/>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98" name="Google Shape;198;p7"/>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Public Comparables</a:t>
            </a:r>
            <a:endParaRPr b="0" i="0" sz="1400" u="none" cap="none" strike="noStrike">
              <a:solidFill>
                <a:srgbClr val="000000"/>
              </a:solidFill>
              <a:latin typeface="Arial"/>
              <a:ea typeface="Arial"/>
              <a:cs typeface="Arial"/>
              <a:sym typeface="Arial"/>
            </a:endParaRPr>
          </a:p>
        </p:txBody>
      </p:sp>
      <p:pic>
        <p:nvPicPr>
          <p:cNvPr id="199" name="Google Shape;199;p7"/>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pic>
        <p:nvPicPr>
          <p:cNvPr id="200" name="Google Shape;200;p7"/>
          <p:cNvPicPr preferRelativeResize="0"/>
          <p:nvPr/>
        </p:nvPicPr>
        <p:blipFill>
          <a:blip r:embed="rId4">
            <a:alphaModFix/>
          </a:blip>
          <a:stretch>
            <a:fillRect/>
          </a:stretch>
        </p:blipFill>
        <p:spPr>
          <a:xfrm>
            <a:off x="41850" y="1943895"/>
            <a:ext cx="11887201" cy="15787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2019-08-31T19:48:46Z</dcterms:created>
  <dc:creator>Murad  Berdyklychev</dc:creator>
</cp:coreProperties>
</file>